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27584" y="901164"/>
            <a:ext cx="7272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pt-BR" sz="4400" b="1" dirty="0" smtClean="0"/>
              <a:t>EIXO IV: </a:t>
            </a:r>
            <a:r>
              <a:rPr lang="pt-BR" sz="4400" dirty="0"/>
              <a:t>A legislação como instrumento para uma gestão de compromissos e corresponsabilidades dos entes federativos para a garantia dos direitos </a:t>
            </a:r>
            <a:r>
              <a:rPr lang="pt-BR" sz="4400" dirty="0" err="1"/>
              <a:t>socioassistenciais</a:t>
            </a:r>
            <a:r>
              <a:rPr lang="pt-BR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5302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188640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ORIENTAÇÕES</a:t>
            </a:r>
          </a:p>
          <a:p>
            <a:endParaRPr lang="pt-BR" sz="2400" dirty="0"/>
          </a:p>
          <a:p>
            <a:r>
              <a:rPr lang="pt-BR" sz="2400" b="1" dirty="0" smtClean="0"/>
              <a:t>1º - </a:t>
            </a:r>
            <a:r>
              <a:rPr lang="pt-BR" sz="2400" dirty="0" smtClean="0"/>
              <a:t>Identificação do coordenador e relator do grupo;</a:t>
            </a:r>
          </a:p>
          <a:p>
            <a:endParaRPr lang="pt-BR" sz="2400" b="1" dirty="0"/>
          </a:p>
          <a:p>
            <a:r>
              <a:rPr lang="pt-BR" sz="2400" b="1" dirty="0"/>
              <a:t>2º - </a:t>
            </a:r>
            <a:r>
              <a:rPr lang="pt-BR" sz="2400" dirty="0" smtClean="0"/>
              <a:t>Explicação sobre o eixo temático; </a:t>
            </a:r>
          </a:p>
          <a:p>
            <a:endParaRPr lang="pt-BR" sz="2400" dirty="0" smtClean="0"/>
          </a:p>
          <a:p>
            <a:r>
              <a:rPr lang="pt-BR" sz="2400" b="1" dirty="0"/>
              <a:t>3º - </a:t>
            </a:r>
            <a:r>
              <a:rPr lang="pt-BR" sz="2400" dirty="0" smtClean="0"/>
              <a:t>Apresentar e debater as questões norteadoras, registrando os debates do grupo; </a:t>
            </a:r>
          </a:p>
          <a:p>
            <a:endParaRPr lang="pt-BR" sz="2400" dirty="0" smtClean="0"/>
          </a:p>
          <a:p>
            <a:pPr algn="just"/>
            <a:r>
              <a:rPr lang="pt-BR" sz="2400" b="1" dirty="0" smtClean="0"/>
              <a:t>4º - </a:t>
            </a:r>
            <a:r>
              <a:rPr lang="pt-BR" sz="2400" dirty="0" smtClean="0"/>
              <a:t>Elaborar as propostas do grupo para a assembleia final, sendo no  </a:t>
            </a:r>
            <a:r>
              <a:rPr lang="pt-BR" sz="2400" dirty="0" smtClean="0">
                <a:solidFill>
                  <a:srgbClr val="FF0000"/>
                </a:solidFill>
              </a:rPr>
              <a:t>MÍNIMO 5 PROPOSTAS DE DELIBERAÇÃO </a:t>
            </a:r>
            <a:r>
              <a:rPr lang="pt-BR" sz="2400" dirty="0" smtClean="0"/>
              <a:t>para o respectivo Eixo debatido, das quais: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FF0000"/>
                </a:solidFill>
              </a:rPr>
              <a:t>pelo </a:t>
            </a:r>
            <a:r>
              <a:rPr lang="pt-BR" sz="2400" b="1" dirty="0">
                <a:solidFill>
                  <a:srgbClr val="FF0000"/>
                </a:solidFill>
              </a:rPr>
              <a:t>menos 1 proposta de deliberação para o próprio município;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</a:rPr>
              <a:t>pelo menos 1 proposta de deliberação para o estado; e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</a:rPr>
              <a:t>pelo menos 1 proposta de deliberação para a União.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4128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79512" y="116632"/>
            <a:ext cx="88569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prstClr val="black"/>
                </a:solidFill>
              </a:rPr>
              <a:t>EIXO </a:t>
            </a:r>
            <a:r>
              <a:rPr lang="pt-BR" b="1" dirty="0" smtClean="0">
                <a:solidFill>
                  <a:prstClr val="black"/>
                </a:solidFill>
              </a:rPr>
              <a:t>IV: </a:t>
            </a:r>
            <a:r>
              <a:rPr lang="pt-BR" b="1" dirty="0">
                <a:solidFill>
                  <a:prstClr val="black"/>
                </a:solidFill>
              </a:rPr>
              <a:t>A LEGISLAÇÃO COMO INSTRUMENTO PARA UMA GESTÃO DE COMPROMISSOS E CORRESPONSABILIDADE DOS ENTES FEDERATIVOS PARA A GARANTIA DOS DIREITOS SOCIOASSISTENCIAIS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51520" y="1009759"/>
            <a:ext cx="864096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700" b="1" dirty="0"/>
              <a:t>EMENTA: </a:t>
            </a:r>
            <a:r>
              <a:rPr lang="pt-BR" sz="1700" dirty="0" smtClean="0"/>
              <a:t>Aprimoramento </a:t>
            </a:r>
            <a:r>
              <a:rPr lang="pt-BR" sz="1700" dirty="0"/>
              <a:t>da legislação da Política de Assistência Social para assegurar a efetivação </a:t>
            </a:r>
            <a:r>
              <a:rPr lang="pt-BR" sz="1700" dirty="0" smtClean="0"/>
              <a:t>dos compromissos </a:t>
            </a:r>
            <a:r>
              <a:rPr lang="pt-BR" sz="1700" dirty="0"/>
              <a:t>e corresponsabilidades dos entes na garantia dos direitos </a:t>
            </a:r>
            <a:r>
              <a:rPr lang="pt-BR" sz="1700" dirty="0" err="1"/>
              <a:t>socioassistenciais</a:t>
            </a:r>
            <a:r>
              <a:rPr lang="pt-BR" sz="1700" dirty="0"/>
              <a:t>. </a:t>
            </a:r>
            <a:r>
              <a:rPr lang="pt-BR" sz="1700" dirty="0" smtClean="0"/>
              <a:t>Fortalecimento dos </a:t>
            </a:r>
            <a:r>
              <a:rPr lang="pt-BR" sz="1700" dirty="0"/>
              <a:t>espaços de pactuação. Diversidade na capacidade de gestão e financiamento dos entes e impactos </a:t>
            </a:r>
            <a:r>
              <a:rPr lang="pt-BR" sz="1700" dirty="0" smtClean="0"/>
              <a:t>na garantia </a:t>
            </a:r>
            <a:r>
              <a:rPr lang="pt-BR" sz="1700" dirty="0"/>
              <a:t>de direitos dos usuários. Vigilância </a:t>
            </a:r>
            <a:r>
              <a:rPr lang="pt-BR" sz="1700" dirty="0" err="1"/>
              <a:t>Socioassistencial</a:t>
            </a:r>
            <a:r>
              <a:rPr lang="pt-BR" sz="1700" dirty="0"/>
              <a:t> e instrumentos de gestão do SUAS </a:t>
            </a:r>
            <a:r>
              <a:rPr lang="pt-BR" sz="1700" dirty="0" smtClean="0"/>
              <a:t>como elementos </a:t>
            </a:r>
            <a:r>
              <a:rPr lang="pt-BR" sz="1700" dirty="0"/>
              <a:t>estratégicos para o planejamento das ofertas, acesso e garantia de direitos. Convergência </a:t>
            </a:r>
            <a:r>
              <a:rPr lang="pt-BR" sz="1700" dirty="0" smtClean="0"/>
              <a:t>entre cofinanciamento </a:t>
            </a:r>
            <a:r>
              <a:rPr lang="pt-BR" sz="1700" dirty="0"/>
              <a:t>e custos das ofertas, considerando compromissos compartilhados</a:t>
            </a:r>
            <a:r>
              <a:rPr lang="pt-BR" sz="1700" dirty="0" smtClean="0"/>
              <a:t>.</a:t>
            </a:r>
          </a:p>
          <a:p>
            <a:pPr algn="just"/>
            <a:endParaRPr lang="pt-BR" sz="1700" b="1" dirty="0" smtClean="0"/>
          </a:p>
          <a:p>
            <a:pPr algn="just"/>
            <a:r>
              <a:rPr lang="pt-BR" sz="1700" b="1" dirty="0" smtClean="0"/>
              <a:t>Desafios </a:t>
            </a:r>
            <a:r>
              <a:rPr lang="pt-BR" sz="1700" b="1" dirty="0"/>
              <a:t>no cenário atual relacionados ao EIXO </a:t>
            </a:r>
            <a:r>
              <a:rPr lang="pt-BR" sz="1700" b="1" dirty="0" smtClean="0"/>
              <a:t>IV, </a:t>
            </a:r>
            <a:r>
              <a:rPr lang="pt-BR" sz="1700" b="1" dirty="0"/>
              <a:t>à luz do Plano Decenal: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Aprimorar </a:t>
            </a:r>
            <a:r>
              <a:rPr lang="pt-BR" sz="1700" dirty="0"/>
              <a:t>a gestão compartilhada, descentralizada e participativa do SUAS, atualizando normativas </a:t>
            </a:r>
            <a:r>
              <a:rPr lang="pt-BR" sz="1700" dirty="0" smtClean="0"/>
              <a:t>e considerando </a:t>
            </a:r>
            <a:r>
              <a:rPr lang="pt-BR" sz="1700" dirty="0"/>
              <a:t>a responsabilidade dos entes no cofinanciamento e na provisão das respectivas ofertas e </a:t>
            </a:r>
            <a:r>
              <a:rPr lang="pt-BR" sz="1700" dirty="0" smtClean="0"/>
              <a:t>o necessário </a:t>
            </a:r>
            <a:r>
              <a:rPr lang="pt-BR" sz="1700" dirty="0"/>
              <a:t>fortalecimento do pacto </a:t>
            </a:r>
            <a:r>
              <a:rPr lang="pt-BR" sz="1700" dirty="0" smtClean="0"/>
              <a:t>federativo;</a:t>
            </a:r>
            <a:endParaRPr lang="pt-BR" sz="1700" dirty="0"/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Definir </a:t>
            </a:r>
            <a:r>
              <a:rPr lang="pt-BR" sz="1700" dirty="0"/>
              <a:t>parâmetros para a participação dos entes no cofinanciamento do SUAS, considerando serviços</a:t>
            </a:r>
            <a:r>
              <a:rPr lang="pt-BR" sz="1700" dirty="0" smtClean="0"/>
              <a:t>, benefícios</a:t>
            </a:r>
            <a:r>
              <a:rPr lang="pt-BR" sz="1700" dirty="0"/>
              <a:t>, programas e apoio à gestão;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Revisar </a:t>
            </a:r>
            <a:r>
              <a:rPr lang="pt-BR" sz="1700" dirty="0"/>
              <a:t>as normativas do SUAS, de modo a considerar na regulação as diversidades e especificidades </a:t>
            </a:r>
            <a:r>
              <a:rPr lang="pt-BR" sz="1700" dirty="0" smtClean="0"/>
              <a:t>de públicos </a:t>
            </a:r>
            <a:r>
              <a:rPr lang="pt-BR" sz="1700" dirty="0"/>
              <a:t>e territórios, na perspectiva da garantia dos direitos </a:t>
            </a:r>
            <a:r>
              <a:rPr lang="pt-BR" sz="1700" dirty="0" err="1"/>
              <a:t>socioassistenciais</a:t>
            </a:r>
            <a:r>
              <a:rPr lang="pt-BR" sz="1700" dirty="0"/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Aprimorar </a:t>
            </a:r>
            <a:r>
              <a:rPr lang="pt-BR" sz="1700" dirty="0"/>
              <a:t>parâmetros de cofinanciamento, considerando os fatores amazônico e semiárido nordestino, </a:t>
            </a:r>
            <a:r>
              <a:rPr lang="pt-BR" sz="1700" dirty="0" smtClean="0"/>
              <a:t>as grandes </a:t>
            </a:r>
            <a:r>
              <a:rPr lang="pt-BR" sz="1700" dirty="0"/>
              <a:t>extensões territoriais e áreas rurais;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Assegurar </a:t>
            </a:r>
            <a:r>
              <a:rPr lang="pt-BR" sz="1700" dirty="0"/>
              <a:t>que as receitas da Política de Assistência Social e suas despesas com pessoal não </a:t>
            </a:r>
            <a:r>
              <a:rPr lang="pt-BR" sz="1700" dirty="0" smtClean="0"/>
              <a:t>sejam computadas </a:t>
            </a:r>
            <a:r>
              <a:rPr lang="pt-BR" sz="1700" dirty="0"/>
              <a:t>para fins dos limites estabelecidos na Lei de Responsabilidade Fiscal – LRF.</a:t>
            </a:r>
          </a:p>
        </p:txBody>
      </p:sp>
    </p:spTree>
    <p:extLst>
      <p:ext uri="{BB962C8B-B14F-4D97-AF65-F5344CB8AC3E}">
        <p14:creationId xmlns:p14="http://schemas.microsoft.com/office/powerpoint/2010/main" val="230754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29693"/>
              </p:ext>
            </p:extLst>
          </p:nvPr>
        </p:nvGraphicFramePr>
        <p:xfrm>
          <a:off x="251520" y="169376"/>
          <a:ext cx="8712968" cy="6588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Questões norteadoras das discussões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Relatos dos debates </a:t>
                      </a:r>
                      <a:endParaRPr lang="pt-BR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Quais desafios o município enfrenta na prática cotidiana que emergem das legislações e normativas do SUAS e impactam na garantia de direitos </a:t>
                      </a:r>
                      <a:r>
                        <a:rPr lang="pt-B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aos usuários? Estes desafios poderiam ser superados com o aprimoramento das legislações e normativas do SUAS?</a:t>
                      </a:r>
                      <a:endParaRPr lang="pt-BR" sz="1800" i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Quais entraves o município encontra para o cumprimento da legislação e normativas do SUAS? Que aprimoramentos seriam necessários na legislação e normativas para superá-los e fortalecer a gestão do SUAS para a garantia de direitos </a:t>
                      </a:r>
                      <a:r>
                        <a:rPr lang="pt-B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pt-BR" sz="1800" i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30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213307"/>
              </p:ext>
            </p:extLst>
          </p:nvPr>
        </p:nvGraphicFramePr>
        <p:xfrm>
          <a:off x="251520" y="764704"/>
          <a:ext cx="8712968" cy="31089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A partir da realidade do município, e considerando o II Plano Decenal, as legislações e as normativas do SUAS, que novas estratégias poderiam contribuir para a materialização dos direitos </a:t>
                      </a:r>
                      <a:r>
                        <a:rPr lang="pt-B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dos usuários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algn="just"/>
                      <a:endParaRPr lang="pt-B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B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B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B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BR" sz="1800" i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8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956782"/>
              </p:ext>
            </p:extLst>
          </p:nvPr>
        </p:nvGraphicFramePr>
        <p:xfrm>
          <a:off x="251520" y="404664"/>
          <a:ext cx="8712968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Questões norteadoras das discussões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Relatos dos debates </a:t>
                      </a:r>
                      <a:endParaRPr lang="pt-BR" sz="1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91335"/>
              </p:ext>
            </p:extLst>
          </p:nvPr>
        </p:nvGraphicFramePr>
        <p:xfrm>
          <a:off x="251520" y="3893016"/>
          <a:ext cx="8712968" cy="2834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Como a vigilância </a:t>
                      </a:r>
                      <a:r>
                        <a:rPr lang="pt-B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socioassistencial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com seus instrumentos de diagnóstico e planejamento, contribui para a identificação de custos, demandas e organização das ofertas, visando a garantia de direitos </a:t>
                      </a:r>
                      <a:r>
                        <a:rPr lang="pt-B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algn="just"/>
                      <a:endParaRPr lang="pt-B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B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B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BR" sz="1800" i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8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20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497851"/>
              </p:ext>
            </p:extLst>
          </p:nvPr>
        </p:nvGraphicFramePr>
        <p:xfrm>
          <a:off x="179512" y="476672"/>
          <a:ext cx="8712968" cy="6217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Para o alcance e a qualificação das ofertas e a garantia das seguranças </a:t>
                      </a:r>
                      <a:r>
                        <a:rPr lang="pt-B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dos direitos </a:t>
                      </a:r>
                      <a:r>
                        <a:rPr lang="pt-B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como os parâmetros de cofinanciamento do SUAS poderiam ser mais aderentes às demandas, em consideração às diversidades locais e regionais e custos dos serviços?</a:t>
                      </a:r>
                      <a:endParaRPr lang="pt-BR" sz="1800" i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Como a atuação das </a:t>
                      </a:r>
                      <a:r>
                        <a:rPr lang="pt-B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CIB’s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CIT impacta na regulamentação de compromissos e corresponsabilidades dos entes na gestão do SUAS? Como fortalecer estas instâncias para aprimorar regulamentações e superar entraves observados no cenário atual?</a:t>
                      </a:r>
                      <a:endParaRPr lang="pt-BR" sz="1800" i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810221"/>
              </p:ext>
            </p:extLst>
          </p:nvPr>
        </p:nvGraphicFramePr>
        <p:xfrm>
          <a:off x="179512" y="116632"/>
          <a:ext cx="8712968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Questões norteadoras das discussões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Relatos dos debates </a:t>
                      </a:r>
                      <a:endParaRPr lang="pt-BR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424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462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EIXO IV: A LEGISLAÇÃO COMO INSTRUMENTO PARA UMA GESTÃO DE COMPROMISSOS E CORRESPONSABILIDADE DOS ENTES FEDERATIVOS PARA A GARANTIA DOS DIREITOS </a:t>
            </a:r>
            <a:r>
              <a:rPr lang="pt-BR" b="1" dirty="0" smtClean="0"/>
              <a:t>SOCIOASSISTENCIAIS</a:t>
            </a:r>
            <a:r>
              <a:rPr lang="pt-BR" b="1" dirty="0" smtClean="0"/>
              <a:t> </a:t>
            </a: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16982"/>
              </p:ext>
            </p:extLst>
          </p:nvPr>
        </p:nvGraphicFramePr>
        <p:xfrm>
          <a:off x="178072" y="980728"/>
          <a:ext cx="8787856" cy="570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944"/>
                <a:gridCol w="2849920"/>
                <a:gridCol w="2880320"/>
                <a:gridCol w="240067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PRIORIDADES PARA O MUNICÍPIO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PRIORIDADES PARA O ESTADO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PRIORIDADES PARA A UNIÃO</a:t>
                      </a:r>
                      <a:endParaRPr lang="pt-BR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535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681</Words>
  <Application>Microsoft Office PowerPoint</Application>
  <PresentationFormat>Apresentação na tela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GRANFPOLIS</dc:creator>
  <cp:lastModifiedBy>GRANFPOLIS</cp:lastModifiedBy>
  <cp:revision>5</cp:revision>
  <dcterms:created xsi:type="dcterms:W3CDTF">2017-05-30T14:36:56Z</dcterms:created>
  <dcterms:modified xsi:type="dcterms:W3CDTF">2017-05-30T15:10:01Z</dcterms:modified>
</cp:coreProperties>
</file>