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836712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buFont typeface="Wingdings" pitchFamily="2" charset="2"/>
              <a:buChar char="ü"/>
            </a:pPr>
            <a:endParaRPr lang="pt-BR" sz="4400" dirty="0">
              <a:solidFill>
                <a:prstClr val="black"/>
              </a:solidFill>
            </a:endParaRPr>
          </a:p>
          <a:p>
            <a:pPr marL="342900" lvl="0" indent="-342900" algn="ctr">
              <a:buFont typeface="Wingdings" pitchFamily="2" charset="2"/>
              <a:buChar char="ü"/>
            </a:pPr>
            <a:r>
              <a:rPr lang="pt-BR" sz="4400" b="1">
                <a:solidFill>
                  <a:prstClr val="black"/>
                </a:solidFill>
              </a:rPr>
              <a:t>EIXO </a:t>
            </a:r>
            <a:r>
              <a:rPr lang="pt-BR" sz="4400" b="1" smtClean="0">
                <a:solidFill>
                  <a:prstClr val="black"/>
                </a:solidFill>
              </a:rPr>
              <a:t>III: </a:t>
            </a:r>
            <a:r>
              <a:rPr lang="pt-BR" sz="4400" dirty="0">
                <a:solidFill>
                  <a:prstClr val="black"/>
                </a:solidFill>
              </a:rPr>
              <a:t>Acesso às seguranças </a:t>
            </a:r>
            <a:r>
              <a:rPr lang="pt-BR" sz="4400" dirty="0" err="1">
                <a:solidFill>
                  <a:prstClr val="black"/>
                </a:solidFill>
              </a:rPr>
              <a:t>socioassistenciais</a:t>
            </a:r>
            <a:r>
              <a:rPr lang="pt-BR" sz="4400" dirty="0">
                <a:solidFill>
                  <a:prstClr val="black"/>
                </a:solidFill>
              </a:rPr>
              <a:t> e a articulação entre serviços, benefícios e transferência de renda como garantias de direitos </a:t>
            </a:r>
            <a:r>
              <a:rPr lang="pt-BR" sz="4400" dirty="0" err="1">
                <a:solidFill>
                  <a:prstClr val="black"/>
                </a:solidFill>
              </a:rPr>
              <a:t>socioassistenciais</a:t>
            </a:r>
            <a:r>
              <a:rPr lang="pt-BR" sz="4400" dirty="0" smtClean="0">
                <a:solidFill>
                  <a:prstClr val="black"/>
                </a:solidFill>
              </a:rPr>
              <a:t>.</a:t>
            </a:r>
            <a:endParaRPr lang="pt-BR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6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188640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ORIENTAÇÕES</a:t>
            </a:r>
          </a:p>
          <a:p>
            <a:endParaRPr lang="pt-BR" sz="2400" dirty="0"/>
          </a:p>
          <a:p>
            <a:r>
              <a:rPr lang="pt-BR" sz="2400" b="1" dirty="0" smtClean="0"/>
              <a:t>1º - </a:t>
            </a:r>
            <a:r>
              <a:rPr lang="pt-BR" sz="2400" dirty="0" smtClean="0"/>
              <a:t>Identificação do coordenador e relator do grupo;</a:t>
            </a:r>
          </a:p>
          <a:p>
            <a:endParaRPr lang="pt-BR" sz="2400" b="1" dirty="0"/>
          </a:p>
          <a:p>
            <a:r>
              <a:rPr lang="pt-BR" sz="2400" b="1" dirty="0"/>
              <a:t>2º - </a:t>
            </a:r>
            <a:r>
              <a:rPr lang="pt-BR" sz="2400" dirty="0" smtClean="0"/>
              <a:t>Explicação sobre o eixo temático; </a:t>
            </a:r>
          </a:p>
          <a:p>
            <a:endParaRPr lang="pt-BR" sz="2400" dirty="0" smtClean="0"/>
          </a:p>
          <a:p>
            <a:r>
              <a:rPr lang="pt-BR" sz="2400" b="1" dirty="0"/>
              <a:t>3º - </a:t>
            </a:r>
            <a:r>
              <a:rPr lang="pt-BR" sz="2400" dirty="0" smtClean="0"/>
              <a:t>Apresentar e debater as questões norteadoras, registrando os debates do grupo; </a:t>
            </a:r>
          </a:p>
          <a:p>
            <a:endParaRPr lang="pt-BR" sz="2400" dirty="0" smtClean="0"/>
          </a:p>
          <a:p>
            <a:pPr algn="just"/>
            <a:r>
              <a:rPr lang="pt-BR" sz="2400" b="1" dirty="0" smtClean="0"/>
              <a:t>4º - </a:t>
            </a:r>
            <a:r>
              <a:rPr lang="pt-BR" sz="2400" dirty="0" smtClean="0"/>
              <a:t>Elaborar as propostas do grupo para a assembleia final, sendo no  </a:t>
            </a:r>
            <a:r>
              <a:rPr lang="pt-BR" sz="2400" dirty="0" smtClean="0">
                <a:solidFill>
                  <a:srgbClr val="FF0000"/>
                </a:solidFill>
              </a:rPr>
              <a:t>MÍNIMO 5 PROPOSTAS DE DELIBERAÇÃO </a:t>
            </a:r>
            <a:r>
              <a:rPr lang="pt-BR" sz="2400" dirty="0" smtClean="0"/>
              <a:t>para o respectivo Eixo debatido, das quais: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pelo </a:t>
            </a:r>
            <a:r>
              <a:rPr lang="pt-BR" sz="2400" b="1" dirty="0">
                <a:solidFill>
                  <a:srgbClr val="FF0000"/>
                </a:solidFill>
              </a:rPr>
              <a:t>menos 1 proposta de deliberação para o próprio município;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o estado; e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a União.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4861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042273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/>
              <a:t>EMENTA: </a:t>
            </a:r>
            <a:r>
              <a:rPr lang="pt-BR" sz="1600" dirty="0" smtClean="0"/>
              <a:t>Seguranças </a:t>
            </a:r>
            <a:r>
              <a:rPr lang="pt-BR" sz="1600" dirty="0" err="1" smtClean="0"/>
              <a:t>Socioassistenciais</a:t>
            </a:r>
            <a:r>
              <a:rPr lang="pt-BR" sz="1600" dirty="0" smtClean="0"/>
              <a:t>. </a:t>
            </a:r>
            <a:r>
              <a:rPr lang="pt-BR" sz="1600" dirty="0"/>
              <a:t>Acesso a direitos e aquisições dos usuários. Acesso e garantia de </a:t>
            </a:r>
            <a:r>
              <a:rPr lang="pt-BR" sz="1600" dirty="0" smtClean="0"/>
              <a:t>direitos como </a:t>
            </a:r>
            <a:r>
              <a:rPr lang="pt-BR" sz="1600" dirty="0"/>
              <a:t>premissa para a qualificação das ofertas no SUAS. Articulação e integração entre serviços, </a:t>
            </a:r>
            <a:r>
              <a:rPr lang="pt-BR" sz="1600" dirty="0" smtClean="0"/>
              <a:t>benefícios e </a:t>
            </a:r>
            <a:r>
              <a:rPr lang="pt-BR" sz="1600" dirty="0"/>
              <a:t>transferência de renda para acesso e garantia de direitos. Papel estratégico da vigilância </a:t>
            </a:r>
            <a:r>
              <a:rPr lang="pt-BR" sz="1600" dirty="0" err="1" smtClean="0"/>
              <a:t>socioassistencial</a:t>
            </a:r>
            <a:r>
              <a:rPr lang="pt-BR" sz="1600" dirty="0" smtClean="0"/>
              <a:t>, do </a:t>
            </a:r>
            <a:r>
              <a:rPr lang="pt-BR" sz="1600" dirty="0"/>
              <a:t>Cadastro Único e dos Programas para a articulação e integração entre serviços, benefícios e garantia </a:t>
            </a:r>
            <a:r>
              <a:rPr lang="pt-BR" sz="1600" dirty="0" smtClean="0"/>
              <a:t>de direitos</a:t>
            </a:r>
            <a:r>
              <a:rPr lang="pt-BR" sz="1600" dirty="0"/>
              <a:t>. Visibilidade dos resultados da Política de Assistência Social e de seus impactos na vida </a:t>
            </a:r>
            <a:r>
              <a:rPr lang="pt-BR" sz="1600" dirty="0" smtClean="0"/>
              <a:t>da população </a:t>
            </a:r>
            <a:r>
              <a:rPr lang="pt-BR" sz="1600" dirty="0"/>
              <a:t>atendida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b="1" dirty="0"/>
              <a:t>Desafios no cenário atual relacionados ao EIXO 3, 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Instituir </a:t>
            </a:r>
            <a:r>
              <a:rPr lang="pt-BR" sz="1600" dirty="0"/>
              <a:t>parâmetros para a relação do SUAS com o Sistema de Justiça, visando o estabelecimento </a:t>
            </a:r>
            <a:r>
              <a:rPr lang="pt-BR" sz="1600" dirty="0" smtClean="0"/>
              <a:t>de fluxos </a:t>
            </a:r>
            <a:r>
              <a:rPr lang="pt-BR" sz="1600" dirty="0"/>
              <a:t>e protocolos de </a:t>
            </a:r>
            <a:r>
              <a:rPr lang="pt-BR" sz="1600" dirty="0" err="1"/>
              <a:t>referenciamento</a:t>
            </a:r>
            <a:r>
              <a:rPr lang="pt-BR" sz="1600" dirty="0"/>
              <a:t> e de definição de competências;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Fortalecer </a:t>
            </a:r>
            <a:r>
              <a:rPr lang="pt-BR" sz="1600" dirty="0"/>
              <a:t>a </a:t>
            </a:r>
            <a:r>
              <a:rPr lang="pt-BR" sz="1600" dirty="0" err="1"/>
              <a:t>intersetorialidade</a:t>
            </a:r>
            <a:r>
              <a:rPr lang="pt-BR" sz="1600" dirty="0"/>
              <a:t> como estratégia de gestão, visando a garantia de direitos, e </a:t>
            </a:r>
            <a:r>
              <a:rPr lang="pt-BR" sz="1600" dirty="0" smtClean="0"/>
              <a:t>potencializar estratégias </a:t>
            </a:r>
            <a:r>
              <a:rPr lang="pt-BR" sz="1600" dirty="0"/>
              <a:t>que possam incidir na prevenção e na redução da violência, sobretudo a segmentos em </a:t>
            </a:r>
            <a:r>
              <a:rPr lang="pt-BR" sz="1600" dirty="0" smtClean="0"/>
              <a:t>situação de </a:t>
            </a:r>
            <a:r>
              <a:rPr lang="pt-BR" sz="1600" dirty="0"/>
              <a:t>maior </a:t>
            </a:r>
            <a:r>
              <a:rPr lang="pt-BR" sz="1600" dirty="0" smtClean="0"/>
              <a:t>vulnerabilidade;</a:t>
            </a:r>
            <a:endParaRPr lang="pt-BR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Revisar </a:t>
            </a:r>
            <a:r>
              <a:rPr lang="pt-BR" sz="1600" dirty="0"/>
              <a:t>o Protocolo de Gestão Integrada de Serviços, Benefícios e Transferência de Renda;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Garantir </a:t>
            </a:r>
            <a:r>
              <a:rPr lang="pt-BR" sz="1600" dirty="0"/>
              <a:t>a inclusão dos beneficiários do BPC no Cadastro Único e fortalecer as estratégias de </a:t>
            </a:r>
            <a:r>
              <a:rPr lang="pt-BR" sz="1600" dirty="0" smtClean="0"/>
              <a:t>integração entre </a:t>
            </a:r>
            <a:r>
              <a:rPr lang="pt-BR" sz="1600" dirty="0"/>
              <a:t>acesso a benefícios, serviços e direitos para apoio a segmentos que demandem cuidados – crianças </a:t>
            </a:r>
            <a:r>
              <a:rPr lang="pt-BR" sz="1600" dirty="0" smtClean="0"/>
              <a:t>na primeira </a:t>
            </a:r>
            <a:r>
              <a:rPr lang="pt-BR" sz="1600" dirty="0"/>
              <a:t>infância, idosos e pessoas com deficiência - e suas famílias;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Reordenar </a:t>
            </a:r>
            <a:r>
              <a:rPr lang="pt-BR" sz="1600" dirty="0"/>
              <a:t>e ampliar a oferta de serviços de acolhimento na perspectiva da garantia de direitos;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Fortalecer </a:t>
            </a:r>
            <a:r>
              <a:rPr lang="pt-BR" sz="1600" dirty="0"/>
              <a:t>a atuação da Política de Assistência Social para a redução de desigualdades e promoção </a:t>
            </a:r>
            <a:r>
              <a:rPr lang="pt-BR" sz="1600" dirty="0" smtClean="0"/>
              <a:t>do acesso </a:t>
            </a:r>
            <a:r>
              <a:rPr lang="pt-BR" sz="1600" dirty="0"/>
              <a:t>a direitos, com estratégias voltadas à ampliação do acesso e permanência na escola, à integração </a:t>
            </a:r>
            <a:r>
              <a:rPr lang="pt-BR" sz="1600" dirty="0" smtClean="0"/>
              <a:t>ao mundo </a:t>
            </a:r>
            <a:r>
              <a:rPr lang="pt-BR" sz="1600" dirty="0"/>
              <a:t>do trabalho e ao acesso ao trabalho decente.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116632"/>
            <a:ext cx="9144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EIXO </a:t>
            </a:r>
            <a:r>
              <a:rPr lang="pt-BR" b="1" dirty="0" smtClean="0"/>
              <a:t>III: </a:t>
            </a:r>
            <a:r>
              <a:rPr lang="pt-BR" b="1" dirty="0"/>
              <a:t>ACESSO ÀS SEGURANÇAS SOCIOASSISTENCIAIS E A ARTICULAÇÃO ENTRE SERVIÇOS, BENEFÍCIOS E TRANSFERÊNCIA DE RENDA COMO GARANTIAS DE DIREITOS SOCIOASSISTENCIAIS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194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96448"/>
              </p:ext>
            </p:extLst>
          </p:nvPr>
        </p:nvGraphicFramePr>
        <p:xfrm>
          <a:off x="179512" y="116632"/>
          <a:ext cx="8712968" cy="6588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fortalecer estratégias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intersetoriais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de integração entre serviços, benefícios e transferência de renda para assegurar acessos e direitos e: </a:t>
                      </a:r>
                    </a:p>
                    <a:p>
                      <a:pPr marL="400050" indent="-400050" algn="just">
                        <a:buFont typeface="+mj-lt"/>
                        <a:buAutoNum type="romanUcPeriod"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impactar na redução de desigualdades de acesso à educação e ao trabalho decente, sobretudo de grupos em situação de maior vulnerabilidade? </a:t>
                      </a:r>
                    </a:p>
                    <a:p>
                      <a:pPr marL="400050" indent="-400050" algn="just">
                        <a:buFont typeface="+mj-lt"/>
                        <a:buAutoNum type="romanUcPeriod"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incidir na redução de desigualdades e na prevenção da violência, sobretudo de grupos em situação de maior vulnerabilidade?</a:t>
                      </a:r>
                    </a:p>
                    <a:p>
                      <a:pPr marL="400050" indent="-400050" algn="just">
                        <a:buFont typeface="+mj-lt"/>
                        <a:buAutoNum type="romanUcPeriod"/>
                      </a:pPr>
                      <a:endParaRPr lang="pt-BR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garantir acesso a serviços para simultaneamente apoiar a autonomia das famílias e dos cuidadores e assegurar o direito ao cuidado no âmbito da Assistência Social – sobretudo às pessoas com deficiência, às crianças na primeira infância e aos idosos?</a:t>
                      </a:r>
                    </a:p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56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8676"/>
              </p:ext>
            </p:extLst>
          </p:nvPr>
        </p:nvGraphicFramePr>
        <p:xfrm>
          <a:off x="251520" y="764704"/>
          <a:ext cx="8712968" cy="579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que forma a Assistência Social deve se planejar para atender as demandas advindas do envelhecimento populacional, de modo a garantir acesso a serviços, benefícios e direitos aos idosos e suporte às suas famílias?</a:t>
                      </a:r>
                    </a:p>
                    <a:p>
                      <a:pPr algn="just"/>
                      <a:endParaRPr lang="pt-BR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assegurar mecanismos para se identificar e monitorar os resultados da atenção da Assistência Social e de sua capacidade de impacto na vida da população atendida, de modo a dar visibilidade às contribuições desta política no acesso e garantia de direitos?</a:t>
                      </a:r>
                      <a:endParaRPr lang="pt-BR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18812"/>
              </p:ext>
            </p:extLst>
          </p:nvPr>
        </p:nvGraphicFramePr>
        <p:xfrm>
          <a:off x="251520" y="404664"/>
          <a:ext cx="8712968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41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67886"/>
              </p:ext>
            </p:extLst>
          </p:nvPr>
        </p:nvGraphicFramePr>
        <p:xfrm>
          <a:off x="251520" y="836712"/>
          <a:ext cx="8712968" cy="579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fortalecer o compromisso do acompanhamento das famílias em descumprimento de condicionalidades do PBF, atuando sobre os motivos relacionados, de modo a potencializar a perspectiva preventiva e proativa, o acesso e a garantia de direitos?</a:t>
                      </a:r>
                    </a:p>
                    <a:p>
                      <a:pPr algn="just"/>
                      <a:endParaRPr lang="pt-B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assegurar a utilização do Cadastro Único para fortalecer o acesso e a qualificação da atenção nos serviços </a:t>
                      </a:r>
                      <a:r>
                        <a:rPr lang="pt-BR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pt-BR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  <a:p>
                      <a:pPr algn="just"/>
                      <a:endParaRPr lang="pt-BR" sz="160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71958"/>
              </p:ext>
            </p:extLst>
          </p:nvPr>
        </p:nvGraphicFramePr>
        <p:xfrm>
          <a:off x="251520" y="476672"/>
          <a:ext cx="8712968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62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5007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III: ACESSO ÀS SEGURANÇAS SOCIOASSISTENCIAIS E A ARTICULAÇÃO ENTRE SERVIÇOS, BENEFÍCIOS E TRANSFERÊNCIA DE RENDA COMO GARANTIAS DE DIREITOS SOCIOASSISTENCIAIS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00398"/>
              </p:ext>
            </p:extLst>
          </p:nvPr>
        </p:nvGraphicFramePr>
        <p:xfrm>
          <a:off x="179512" y="1036528"/>
          <a:ext cx="8787856" cy="570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44"/>
                <a:gridCol w="2849920"/>
                <a:gridCol w="2880320"/>
                <a:gridCol w="240067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O MUNICÍPIO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O ESTADO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A UNIÃO</a:t>
                      </a:r>
                      <a:endParaRPr lang="pt-BR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05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741</Words>
  <Application>Microsoft Office PowerPoint</Application>
  <PresentationFormat>Apresentação na tela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GRANFPOLIS</dc:creator>
  <cp:lastModifiedBy>GRANFPOLIS</cp:lastModifiedBy>
  <cp:revision>6</cp:revision>
  <dcterms:created xsi:type="dcterms:W3CDTF">2017-05-30T14:36:47Z</dcterms:created>
  <dcterms:modified xsi:type="dcterms:W3CDTF">2017-05-30T15:11:02Z</dcterms:modified>
</cp:coreProperties>
</file>