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06150" y="1052736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 pitchFamily="2" charset="2"/>
              <a:buChar char="ü"/>
            </a:pPr>
            <a:endParaRPr lang="pt-BR" sz="4400" dirty="0" smtClean="0"/>
          </a:p>
          <a:p>
            <a:pPr marL="342900" indent="-342900" algn="ctr">
              <a:buFont typeface="Wingdings" pitchFamily="2" charset="2"/>
              <a:buChar char="ü"/>
            </a:pPr>
            <a:r>
              <a:rPr lang="pt-BR" sz="4400" b="1" smtClean="0"/>
              <a:t>EIXO II: </a:t>
            </a:r>
            <a:r>
              <a:rPr lang="pt-BR" sz="4400" dirty="0" smtClean="0"/>
              <a:t>Gestão democrática e controle social: o lugar da sociedade civil no SUAS.</a:t>
            </a:r>
          </a:p>
        </p:txBody>
      </p:sp>
    </p:spTree>
    <p:extLst>
      <p:ext uri="{BB962C8B-B14F-4D97-AF65-F5344CB8AC3E}">
        <p14:creationId xmlns:p14="http://schemas.microsoft.com/office/powerpoint/2010/main" val="49695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88640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ORIENTAÇÕES</a:t>
            </a:r>
          </a:p>
          <a:p>
            <a:endParaRPr lang="pt-BR" sz="2400" dirty="0"/>
          </a:p>
          <a:p>
            <a:r>
              <a:rPr lang="pt-BR" sz="2400" b="1" dirty="0" smtClean="0"/>
              <a:t>1º - </a:t>
            </a:r>
            <a:r>
              <a:rPr lang="pt-BR" sz="2400" dirty="0" smtClean="0"/>
              <a:t>Identificação do coordenador e relator do grupo;</a:t>
            </a:r>
          </a:p>
          <a:p>
            <a:endParaRPr lang="pt-BR" sz="2400" b="1" dirty="0"/>
          </a:p>
          <a:p>
            <a:r>
              <a:rPr lang="pt-BR" sz="2400" b="1" dirty="0"/>
              <a:t>2º - </a:t>
            </a:r>
            <a:r>
              <a:rPr lang="pt-BR" sz="2400" dirty="0" smtClean="0"/>
              <a:t>Explicação sobre o eixo temático; </a:t>
            </a:r>
          </a:p>
          <a:p>
            <a:endParaRPr lang="pt-BR" sz="2400" dirty="0" smtClean="0"/>
          </a:p>
          <a:p>
            <a:r>
              <a:rPr lang="pt-BR" sz="2400" b="1" dirty="0"/>
              <a:t>3º - </a:t>
            </a:r>
            <a:r>
              <a:rPr lang="pt-BR" sz="2400" dirty="0" smtClean="0"/>
              <a:t>Apresentar e debater as questões norteadoras, registrando os debates do grupo; 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4º - </a:t>
            </a:r>
            <a:r>
              <a:rPr lang="pt-BR" sz="2400" dirty="0" smtClean="0"/>
              <a:t>Elaborar as propostas do grupo para a assembleia final, sendo no  </a:t>
            </a:r>
            <a:r>
              <a:rPr lang="pt-BR" sz="2400" dirty="0" smtClean="0">
                <a:solidFill>
                  <a:srgbClr val="FF0000"/>
                </a:solidFill>
              </a:rPr>
              <a:t>MÍNIMO 5 PROPOSTAS DE DELIBERAÇÃO </a:t>
            </a:r>
            <a:r>
              <a:rPr lang="pt-BR" sz="2400" dirty="0" smtClean="0"/>
              <a:t>para o respectivo Eixo debatido, das quais: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pelo </a:t>
            </a:r>
            <a:r>
              <a:rPr lang="pt-BR" sz="2400" b="1" dirty="0">
                <a:solidFill>
                  <a:srgbClr val="FF0000"/>
                </a:solidFill>
              </a:rPr>
              <a:t>menos 1 proposta de deliberação para o próprio município;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o estado; e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2400" b="1" dirty="0">
                <a:solidFill>
                  <a:srgbClr val="FF0000"/>
                </a:solidFill>
              </a:rPr>
              <a:t>pelo menos 1 proposta de deliberação para a União.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0047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2009" y="116632"/>
            <a:ext cx="903649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II: GESTÃO DEMOCRÁTICA E CONTROLE SOCIAL: O LUGAR DA SOCIEDADE CIVIL NO SUAS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79512" y="711269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700" b="1" dirty="0"/>
              <a:t>EMENTA: </a:t>
            </a:r>
            <a:endParaRPr lang="pt-BR" sz="1700" b="1" dirty="0" smtClean="0"/>
          </a:p>
          <a:p>
            <a:pPr algn="just"/>
            <a:r>
              <a:rPr lang="pt-BR" sz="1700" dirty="0" smtClean="0"/>
              <a:t>Direito </a:t>
            </a:r>
            <a:r>
              <a:rPr lang="pt-BR" sz="1700" dirty="0"/>
              <a:t>à participação social e o lugar da sociedade civil na gestão democrática e no controle social</a:t>
            </a:r>
            <a:r>
              <a:rPr lang="pt-BR" sz="1700" dirty="0" smtClean="0"/>
              <a:t>. Efetivação </a:t>
            </a:r>
            <a:r>
              <a:rPr lang="pt-BR" sz="1700" dirty="0"/>
              <a:t>do direito à participação social. Direito à participação social na prática cotidiana </a:t>
            </a:r>
            <a:r>
              <a:rPr lang="pt-BR" sz="1700" dirty="0" smtClean="0"/>
              <a:t>dos equipamentos </a:t>
            </a:r>
            <a:r>
              <a:rPr lang="pt-BR" sz="1700" dirty="0"/>
              <a:t>e serviços </a:t>
            </a:r>
            <a:r>
              <a:rPr lang="pt-BR" sz="1700" dirty="0" err="1"/>
              <a:t>socioassistenciais</a:t>
            </a:r>
            <a:r>
              <a:rPr lang="pt-BR" sz="1700" dirty="0"/>
              <a:t> nos territórios. Qualificação, capacitação e educação </a:t>
            </a:r>
            <a:r>
              <a:rPr lang="pt-BR" sz="1700" dirty="0" smtClean="0"/>
              <a:t>permanente de </a:t>
            </a:r>
            <a:r>
              <a:rPr lang="pt-BR" sz="1700" dirty="0"/>
              <a:t>conselheiros e trabalhadores como recursos para assegurar a participação social, o controle social e </a:t>
            </a:r>
            <a:r>
              <a:rPr lang="pt-BR" sz="1700" dirty="0" smtClean="0"/>
              <a:t>a garantia </a:t>
            </a:r>
            <a:r>
              <a:rPr lang="pt-BR" sz="1700" dirty="0"/>
              <a:t>de direitos </a:t>
            </a:r>
            <a:r>
              <a:rPr lang="pt-BR" sz="1700" dirty="0" err="1"/>
              <a:t>socioassistenciais</a:t>
            </a:r>
            <a:r>
              <a:rPr lang="pt-BR" sz="1700" dirty="0"/>
              <a:t>. Papel, financiamento e relação com o SUAS das Entidades </a:t>
            </a:r>
            <a:r>
              <a:rPr lang="pt-BR" sz="1700" dirty="0" smtClean="0"/>
              <a:t>de Assessoramento</a:t>
            </a:r>
            <a:r>
              <a:rPr lang="pt-BR" sz="1700" dirty="0"/>
              <a:t>, Defesa e Garantia de Direitos. Gestão do trabalho no SUAS, relação </a:t>
            </a:r>
            <a:r>
              <a:rPr lang="pt-BR" sz="1700" dirty="0" err="1" smtClean="0"/>
              <a:t>trabalhadoresusuários</a:t>
            </a:r>
            <a:r>
              <a:rPr lang="pt-BR" sz="1700" dirty="0" smtClean="0"/>
              <a:t> e </a:t>
            </a:r>
            <a:r>
              <a:rPr lang="pt-BR" sz="1700" dirty="0"/>
              <a:t>seus impactos na garantia dos direitos </a:t>
            </a:r>
            <a:r>
              <a:rPr lang="pt-BR" sz="1700" dirty="0" err="1"/>
              <a:t>socioassistenciais</a:t>
            </a:r>
            <a:r>
              <a:rPr lang="pt-BR" sz="1700" dirty="0" smtClean="0"/>
              <a:t>.</a:t>
            </a:r>
          </a:p>
          <a:p>
            <a:pPr algn="just"/>
            <a:endParaRPr lang="pt-BR" sz="1700" dirty="0"/>
          </a:p>
          <a:p>
            <a:pPr algn="just"/>
            <a:r>
              <a:rPr lang="pt-BR" sz="1700" b="1" dirty="0"/>
              <a:t>Desafios no cenário atual relacionados ao EIXO </a:t>
            </a:r>
            <a:r>
              <a:rPr lang="pt-BR" sz="1700" b="1" dirty="0" smtClean="0"/>
              <a:t>II, </a:t>
            </a:r>
            <a:r>
              <a:rPr lang="pt-BR" sz="1700" b="1" dirty="0"/>
              <a:t>à luz do Plano Decenal: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Garantir </a:t>
            </a:r>
            <a:r>
              <a:rPr lang="pt-BR" sz="1700" dirty="0"/>
              <a:t>a profissionalização do SUAS e a valorização dos trabalhadores nas diferentes esferas </a:t>
            </a:r>
            <a:r>
              <a:rPr lang="pt-BR" sz="1700" dirty="0" smtClean="0"/>
              <a:t>e estimular </a:t>
            </a:r>
            <a:r>
              <a:rPr lang="pt-BR" sz="1700" dirty="0"/>
              <a:t>o papel dos trabalhadores como promotores do acesso da população em situação </a:t>
            </a:r>
            <a:r>
              <a:rPr lang="pt-BR" sz="1700" dirty="0" smtClean="0"/>
              <a:t>de vulnerabilidade </a:t>
            </a:r>
            <a:r>
              <a:rPr lang="pt-BR" sz="1700" dirty="0"/>
              <a:t>às políticas sociais e a direitos;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Fomentar </a:t>
            </a:r>
            <a:r>
              <a:rPr lang="pt-BR" sz="1700" dirty="0"/>
              <a:t>o papel dos Conselhos de Assistência Social nas iniciativas de gestão do Programa </a:t>
            </a:r>
            <a:r>
              <a:rPr lang="pt-BR" sz="1700" dirty="0" smtClean="0"/>
              <a:t>Bolsa Família </a:t>
            </a:r>
            <a:r>
              <a:rPr lang="pt-BR" sz="1700" dirty="0"/>
              <a:t>(PBF) e do Cadastro Único, potencializando o exercício do controle social nos termos da </a:t>
            </a:r>
            <a:r>
              <a:rPr lang="pt-BR" sz="1700" dirty="0" smtClean="0"/>
              <a:t>Resolução CNAS </a:t>
            </a:r>
            <a:r>
              <a:rPr lang="pt-BR" sz="1700" dirty="0"/>
              <a:t>nº 15/2014;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Criar </a:t>
            </a:r>
            <a:r>
              <a:rPr lang="pt-BR" sz="1700" dirty="0"/>
              <a:t>estratégias de comunicação e de informação para ampla divulgação dos </a:t>
            </a:r>
            <a:r>
              <a:rPr lang="pt-BR" sz="1700" dirty="0" smtClean="0"/>
              <a:t>direitos </a:t>
            </a:r>
            <a:r>
              <a:rPr lang="pt-BR" sz="1700" dirty="0" err="1" smtClean="0"/>
              <a:t>socioassistenciais</a:t>
            </a:r>
            <a:r>
              <a:rPr lang="pt-BR" sz="1700" dirty="0" smtClean="0"/>
              <a:t> e </a:t>
            </a:r>
            <a:r>
              <a:rPr lang="pt-BR" sz="1700" dirty="0"/>
              <a:t>de seu reconhecimento por parte dos usuários da política;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700" dirty="0" smtClean="0"/>
              <a:t>Promover </a:t>
            </a:r>
            <a:r>
              <a:rPr lang="pt-BR" sz="1700" dirty="0"/>
              <a:t>a articulação dos Conselhos da Assistência Social com outros conselhos (educação, saúde </a:t>
            </a:r>
            <a:r>
              <a:rPr lang="pt-BR" sz="1700" dirty="0" smtClean="0"/>
              <a:t>e defesa </a:t>
            </a:r>
            <a:r>
              <a:rPr lang="pt-BR" sz="1700" dirty="0"/>
              <a:t>de direitos), visando à integração de esforços, a qualificação das atenções e a garantia de direitos</a:t>
            </a:r>
            <a:r>
              <a:rPr lang="pt-BR" sz="1700" dirty="0" smtClean="0"/>
              <a:t>.</a:t>
            </a: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78871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22860"/>
              </p:ext>
            </p:extLst>
          </p:nvPr>
        </p:nvGraphicFramePr>
        <p:xfrm>
          <a:off x="210715" y="188640"/>
          <a:ext cx="8712968" cy="6436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32448"/>
                <a:gridCol w="468052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Questões norteadoras das discussões</a:t>
                      </a:r>
                      <a:endParaRPr lang="pt-B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Relatos dos debates </a:t>
                      </a:r>
                      <a:endParaRPr lang="pt-BR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Quais os caminhos para se estimular e ampliar a participação dos usuários em fóruns, conselhos e outros espaços de participação popular e do exercício do controle social?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Font typeface="+mj-lt"/>
                        <a:buNone/>
                      </a:pPr>
                      <a:r>
                        <a:rPr lang="pt-BR" sz="1800" dirty="0" smtClean="0"/>
                        <a:t>Quais os grandes obstáculos para o exercício do controle social em uma perspectiva de defesa e garantia de direitos?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pt-BR" sz="18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 smtClean="0"/>
                    </a:p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Como os CRAS, CREAS, CENTRO POP e entidades </a:t>
                      </a:r>
                      <a:r>
                        <a:rPr lang="pt-BR" sz="1800" dirty="0" err="1" smtClean="0"/>
                        <a:t>socioassistenciais</a:t>
                      </a:r>
                      <a:r>
                        <a:rPr lang="pt-BR" sz="1800" dirty="0" smtClean="0"/>
                        <a:t> podem contribuir para a consolidação de um paradigma de gestão democrática e participativa?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45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1073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EIXO II: GESTÃO DEMOCRÁTICA E CONTROLE SOCIAL: O LUGAR DA SOCIEDADE CIVIL NO SUAS</a:t>
            </a:r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39295"/>
              </p:ext>
            </p:extLst>
          </p:nvPr>
        </p:nvGraphicFramePr>
        <p:xfrm>
          <a:off x="178072" y="748496"/>
          <a:ext cx="8787856" cy="570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6944"/>
                <a:gridCol w="2849920"/>
                <a:gridCol w="2880320"/>
                <a:gridCol w="24006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MUNICÍPIO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O ESTADO</a:t>
                      </a:r>
                      <a:endParaRPr lang="pt-B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PRIORIDADES PARA A UNIÃO</a:t>
                      </a:r>
                      <a:endParaRPr lang="pt-BR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 smtClean="0"/>
                    </a:p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19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496</Words>
  <Application>Microsoft Office PowerPoint</Application>
  <PresentationFormat>Apresentação na tela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GRANFPOLIS</dc:creator>
  <cp:lastModifiedBy>GRANFPOLIS</cp:lastModifiedBy>
  <cp:revision>4</cp:revision>
  <dcterms:created xsi:type="dcterms:W3CDTF">2017-05-30T14:36:25Z</dcterms:created>
  <dcterms:modified xsi:type="dcterms:W3CDTF">2017-05-30T15:03:23Z</dcterms:modified>
</cp:coreProperties>
</file>