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1002208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400" dirty="0"/>
          </a:p>
          <a:p>
            <a:pPr marL="342900" indent="-342900" algn="ctr">
              <a:buFont typeface="Wingdings" pitchFamily="2" charset="2"/>
              <a:buChar char="ü"/>
            </a:pPr>
            <a:r>
              <a:rPr lang="pt-BR" sz="4400" b="1" dirty="0" smtClean="0"/>
              <a:t>EIXO I: </a:t>
            </a:r>
            <a:r>
              <a:rPr lang="pt-BR" sz="4400" dirty="0" smtClean="0"/>
              <a:t>A </a:t>
            </a:r>
            <a:r>
              <a:rPr lang="pt-BR" sz="4400" dirty="0"/>
              <a:t>proteção social não-contributiva e o princípio da </a:t>
            </a:r>
            <a:r>
              <a:rPr lang="pt-BR" sz="4400" dirty="0" smtClean="0"/>
              <a:t>equidade, </a:t>
            </a:r>
            <a:r>
              <a:rPr lang="pt-BR" sz="4400" dirty="0"/>
              <a:t>como paradigma </a:t>
            </a:r>
            <a:r>
              <a:rPr lang="pt-BR" sz="4400" dirty="0" smtClean="0"/>
              <a:t>para a </a:t>
            </a:r>
            <a:r>
              <a:rPr lang="pt-BR" sz="4400" dirty="0"/>
              <a:t>gestão dos direitos </a:t>
            </a:r>
            <a:r>
              <a:rPr lang="pt-BR" sz="4400" dirty="0" err="1"/>
              <a:t>socioassistenciais</a:t>
            </a:r>
            <a:r>
              <a:rPr lang="pt-BR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668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188640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ORIENTAÇÕES</a:t>
            </a:r>
          </a:p>
          <a:p>
            <a:endParaRPr lang="pt-BR" sz="2400" dirty="0"/>
          </a:p>
          <a:p>
            <a:r>
              <a:rPr lang="pt-BR" sz="2400" b="1" dirty="0" smtClean="0"/>
              <a:t>1º - </a:t>
            </a:r>
            <a:r>
              <a:rPr lang="pt-BR" sz="2400" dirty="0" smtClean="0"/>
              <a:t>Identificação do coordenador e relator do grupo;</a:t>
            </a:r>
          </a:p>
          <a:p>
            <a:endParaRPr lang="pt-BR" sz="2400" b="1" dirty="0"/>
          </a:p>
          <a:p>
            <a:r>
              <a:rPr lang="pt-BR" sz="2400" b="1" dirty="0"/>
              <a:t>2º - </a:t>
            </a:r>
            <a:r>
              <a:rPr lang="pt-BR" sz="2400" dirty="0" smtClean="0"/>
              <a:t>Explicação sobre o eixo temático; </a:t>
            </a:r>
          </a:p>
          <a:p>
            <a:endParaRPr lang="pt-BR" sz="2400" dirty="0" smtClean="0"/>
          </a:p>
          <a:p>
            <a:r>
              <a:rPr lang="pt-BR" sz="2400" b="1" dirty="0"/>
              <a:t>3º - </a:t>
            </a:r>
            <a:r>
              <a:rPr lang="pt-BR" sz="2400" dirty="0" smtClean="0"/>
              <a:t>Apresentar e debater as questões norteadoras, registrando os debates do grupo; </a:t>
            </a:r>
          </a:p>
          <a:p>
            <a:endParaRPr lang="pt-BR" sz="2400" dirty="0" smtClean="0"/>
          </a:p>
          <a:p>
            <a:pPr algn="just"/>
            <a:r>
              <a:rPr lang="pt-BR" sz="2400" b="1" dirty="0" smtClean="0"/>
              <a:t>4º - </a:t>
            </a:r>
            <a:r>
              <a:rPr lang="pt-BR" sz="2400" dirty="0" smtClean="0"/>
              <a:t>Elaborar as propostas do grupo para a assembleia final, sendo no  </a:t>
            </a:r>
            <a:r>
              <a:rPr lang="pt-BR" sz="2400" dirty="0" smtClean="0">
                <a:solidFill>
                  <a:srgbClr val="FF0000"/>
                </a:solidFill>
              </a:rPr>
              <a:t>MÍNIMO 5 PROPOSTAS DE DELIBERAÇÃO </a:t>
            </a:r>
            <a:r>
              <a:rPr lang="pt-BR" sz="2400" dirty="0" smtClean="0"/>
              <a:t>para o respectivo Eixo debatido, das quais: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pelo </a:t>
            </a:r>
            <a:r>
              <a:rPr lang="pt-BR" sz="2400" b="1" dirty="0">
                <a:solidFill>
                  <a:srgbClr val="FF0000"/>
                </a:solidFill>
              </a:rPr>
              <a:t>menos 1 proposta de deliberação para o próprio município;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o estado; e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a União.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9281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44624"/>
            <a:ext cx="9144000" cy="58477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EIXO I - A PROTE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SOCIAL NÃO-CONTRIBUTIVA E O PRINC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PIO DA EQUIDADE COMO PARADIGMA PARA A GESTÃO DOS DIREITOS SOCIOASSISTENCIAIS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764704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/>
              <a:t>EMENTA: </a:t>
            </a:r>
            <a:r>
              <a:rPr lang="pt-BR" sz="1600" dirty="0" smtClean="0"/>
              <a:t>A </a:t>
            </a:r>
            <a:r>
              <a:rPr lang="pt-BR" sz="1600" dirty="0"/>
              <a:t>seguridade </a:t>
            </a:r>
            <a:r>
              <a:rPr lang="pt-BR" sz="1600" dirty="0" smtClean="0"/>
              <a:t>social </a:t>
            </a:r>
            <a:r>
              <a:rPr lang="pt-BR" sz="1600" dirty="0"/>
              <a:t>e a proteção social não-contributiva. O papel da Assistência Social na </a:t>
            </a:r>
            <a:r>
              <a:rPr lang="pt-BR" sz="1600" dirty="0" smtClean="0"/>
              <a:t>seguridade social </a:t>
            </a:r>
            <a:r>
              <a:rPr lang="pt-BR" sz="1600" dirty="0"/>
              <a:t>e na proteção social não-contributiva. Afirmação dos direitos </a:t>
            </a:r>
            <a:r>
              <a:rPr lang="pt-BR" sz="1600" dirty="0" err="1"/>
              <a:t>socioassistenciais</a:t>
            </a:r>
            <a:r>
              <a:rPr lang="pt-BR" sz="1600" dirty="0"/>
              <a:t> como </a:t>
            </a:r>
            <a:r>
              <a:rPr lang="pt-BR" sz="1600" dirty="0" smtClean="0"/>
              <a:t>instrumento para </a:t>
            </a:r>
            <a:r>
              <a:rPr lang="pt-BR" sz="1600" dirty="0"/>
              <a:t>o enfrentamento das desigualdades e para a promoção da equidade e da justiça social. A </a:t>
            </a:r>
            <a:r>
              <a:rPr lang="pt-BR" sz="1600" dirty="0" smtClean="0"/>
              <a:t>equidade enquanto </a:t>
            </a:r>
            <a:r>
              <a:rPr lang="pt-BR" sz="1600" dirty="0"/>
              <a:t>fundamento ético e político necessário ao aprimoramento da universalização de direitos </a:t>
            </a:r>
            <a:r>
              <a:rPr lang="pt-BR" sz="1600" dirty="0" smtClean="0"/>
              <a:t>sociais. A </a:t>
            </a:r>
            <a:r>
              <a:rPr lang="pt-BR" sz="1600" dirty="0"/>
              <a:t>proteção </a:t>
            </a:r>
            <a:r>
              <a:rPr lang="pt-BR" sz="1600" dirty="0" err="1"/>
              <a:t>socioassistencial</a:t>
            </a:r>
            <a:r>
              <a:rPr lang="pt-BR" sz="1600" dirty="0"/>
              <a:t> no campo da seguridade social enquanto direito de cidadania e dever do Estado</a:t>
            </a:r>
            <a:r>
              <a:rPr lang="pt-BR" sz="1600" dirty="0" smtClean="0"/>
              <a:t>.  A </a:t>
            </a:r>
            <a:r>
              <a:rPr lang="pt-BR" sz="1600" dirty="0"/>
              <a:t>gestão dos direitos </a:t>
            </a:r>
            <a:r>
              <a:rPr lang="pt-BR" sz="1600" dirty="0" err="1"/>
              <a:t>socioassistenciais</a:t>
            </a:r>
            <a:r>
              <a:rPr lang="pt-BR" sz="1600" dirty="0"/>
              <a:t> comprometida com a resolutividade das demandas e com </a:t>
            </a:r>
            <a:r>
              <a:rPr lang="pt-BR" sz="1600" dirty="0" smtClean="0"/>
              <a:t>a emancipação social </a:t>
            </a:r>
            <a:r>
              <a:rPr lang="pt-BR" sz="1600" dirty="0"/>
              <a:t>dos usuários. Defesa e garantia de direitos </a:t>
            </a:r>
            <a:r>
              <a:rPr lang="pt-BR" sz="1600" dirty="0" err="1"/>
              <a:t>socioassistenciais</a:t>
            </a:r>
            <a:r>
              <a:rPr lang="pt-BR" sz="1600" dirty="0"/>
              <a:t> como recurso </a:t>
            </a:r>
            <a:r>
              <a:rPr lang="pt-BR" sz="1600" dirty="0" smtClean="0"/>
              <a:t>estratégico para </a:t>
            </a:r>
            <a:r>
              <a:rPr lang="pt-BR" sz="1600" dirty="0"/>
              <a:t>assegurar a proteção social não-contributiva e a promoção da equidade e da justiça social. Defesa </a:t>
            </a:r>
            <a:r>
              <a:rPr lang="pt-BR" sz="1600" dirty="0" smtClean="0"/>
              <a:t>e garantia </a:t>
            </a:r>
            <a:r>
              <a:rPr lang="pt-BR" sz="1600" dirty="0"/>
              <a:t>da proteção social não-contributiva no cenário atual</a:t>
            </a:r>
            <a:r>
              <a:rPr lang="pt-BR" sz="1600" dirty="0" smtClean="0"/>
              <a:t>.</a:t>
            </a:r>
          </a:p>
          <a:p>
            <a:endParaRPr lang="pt-BR" sz="1600" dirty="0"/>
          </a:p>
          <a:p>
            <a:r>
              <a:rPr lang="pt-BR" sz="1600" b="1" dirty="0"/>
              <a:t>Desafios no cenário atual relacionados ao EIXO </a:t>
            </a:r>
            <a:r>
              <a:rPr lang="pt-BR" sz="1600" b="1" dirty="0" smtClean="0"/>
              <a:t>I </a:t>
            </a:r>
            <a:r>
              <a:rPr lang="pt-BR" sz="1600" b="1" dirty="0"/>
              <a:t>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Garantir </a:t>
            </a:r>
            <a:r>
              <a:rPr lang="pt-BR" sz="1600" dirty="0"/>
              <a:t>acesso à Assistência Social para o enfrentamento de desigualdades e promoção da </a:t>
            </a:r>
            <a:r>
              <a:rPr lang="pt-BR" sz="1600" dirty="0" smtClean="0"/>
              <a:t>equidade, considerando </a:t>
            </a:r>
            <a:r>
              <a:rPr lang="pt-BR" sz="1600" dirty="0"/>
              <a:t>grupos em situação de maior </a:t>
            </a:r>
            <a:r>
              <a:rPr lang="pt-BR" sz="1600" dirty="0" smtClean="0"/>
              <a:t>vulnerabilidade;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Fomentar </a:t>
            </a:r>
            <a:r>
              <a:rPr lang="pt-BR" sz="1600" dirty="0"/>
              <a:t>a relação intersetorial entre as Políticas de Assistência Social, Saúde e Previdência Social </a:t>
            </a:r>
            <a:r>
              <a:rPr lang="pt-BR" sz="1600" dirty="0" smtClean="0"/>
              <a:t>– integrantes </a:t>
            </a:r>
            <a:r>
              <a:rPr lang="pt-BR" sz="1600" dirty="0"/>
              <a:t>da Seguridade Social – e com a Educação e Trabalho e Emprego, visando à garantia de </a:t>
            </a:r>
            <a:r>
              <a:rPr lang="pt-BR" sz="1600" dirty="0" smtClean="0"/>
              <a:t>direitos sociais;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Assegurar </a:t>
            </a:r>
            <a:r>
              <a:rPr lang="pt-BR" sz="1600" dirty="0"/>
              <a:t>a vinculação do BPC ao salário mínimo, conforme previsão na Constituição Federal</a:t>
            </a:r>
            <a:r>
              <a:rPr lang="pt-BR" sz="1600" dirty="0" smtClean="0"/>
              <a:t>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Universalizar </a:t>
            </a:r>
            <a:r>
              <a:rPr lang="pt-BR" sz="1600" dirty="0"/>
              <a:t>o acesso ao BPC, alcançando a população ainda sem cobertura de segurança de renda</a:t>
            </a:r>
            <a:r>
              <a:rPr lang="pt-BR" sz="1600" dirty="0" smtClean="0"/>
              <a:t>, considerando </a:t>
            </a:r>
            <a:r>
              <a:rPr lang="pt-BR" sz="1600" dirty="0"/>
              <a:t>a Lei Brasileira de Inclusão (LBI</a:t>
            </a:r>
            <a:r>
              <a:rPr lang="pt-BR" sz="1600" dirty="0" smtClean="0"/>
              <a:t>);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Garantir </a:t>
            </a:r>
            <a:r>
              <a:rPr lang="pt-BR" sz="1600" dirty="0"/>
              <a:t>a segurança de renda como estratégia de enfrentamento à pobreza e acesso às </a:t>
            </a:r>
            <a:r>
              <a:rPr lang="pt-BR" sz="1600" dirty="0" smtClean="0"/>
              <a:t>necessidades sociais  básicas</a:t>
            </a:r>
            <a:r>
              <a:rPr lang="pt-BR" sz="1600" dirty="0"/>
              <a:t>, com adoção de contínua valorização dos benefícios do Programa Bolsa </a:t>
            </a:r>
            <a:r>
              <a:rPr lang="pt-BR" sz="1600" dirty="0" smtClean="0"/>
              <a:t>Família;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Efetivar </a:t>
            </a:r>
            <a:r>
              <a:rPr lang="pt-BR" sz="1600" dirty="0"/>
              <a:t>a oferta de benefícios eventuais sob a lógica do direito </a:t>
            </a:r>
            <a:r>
              <a:rPr lang="pt-BR" sz="1600" dirty="0" err="1"/>
              <a:t>socioassistencial</a:t>
            </a:r>
            <a:r>
              <a:rPr lang="pt-B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280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717042"/>
              </p:ext>
            </p:extLst>
          </p:nvPr>
        </p:nvGraphicFramePr>
        <p:xfrm>
          <a:off x="251520" y="276056"/>
          <a:ext cx="8712968" cy="640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Questões norteadoras das discussões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Relatos dos debates 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Que desafios emergem no contexto atual, aos entes federados, para se assegurar o patamar alcançado na Política de Assistência Social na provisão da proteção social não-contributiva, para reafirmar direitos </a:t>
                      </a:r>
                      <a:r>
                        <a:rPr lang="pt-BR" sz="1600" dirty="0" err="1" smtClean="0"/>
                        <a:t>socioassistenciais</a:t>
                      </a:r>
                      <a:r>
                        <a:rPr lang="pt-BR" sz="1600" dirty="0" smtClean="0"/>
                        <a:t> conquistados e assegurar avanços na consolidação da política</a:t>
                      </a:r>
                      <a:r>
                        <a:rPr lang="pt-BR" sz="1600" dirty="0" smtClean="0"/>
                        <a:t>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Que estratégias e mecanismos devem ser adotados para fortalecer a defesa e a garantia de direitos </a:t>
                      </a:r>
                      <a:r>
                        <a:rPr lang="pt-BR" sz="1600" dirty="0" err="1" smtClean="0"/>
                        <a:t>socioassistenciais</a:t>
                      </a:r>
                      <a:r>
                        <a:rPr lang="pt-BR" sz="1600" dirty="0" smtClean="0"/>
                        <a:t> e dar visibilidade ao papel da Assistência Social como política garantidora de direitos no campo da proteção social não-contributiva com capacidade de incidir na promoção da equidade e na redução de desigualdades</a:t>
                      </a:r>
                      <a:r>
                        <a:rPr lang="pt-BR" sz="1600" dirty="0" smtClean="0"/>
                        <a:t>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23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457192"/>
              </p:ext>
            </p:extLst>
          </p:nvPr>
        </p:nvGraphicFramePr>
        <p:xfrm>
          <a:off x="251520" y="476672"/>
          <a:ext cx="8712968" cy="6126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Como dar concretude e visibilidade às contribuições da Política de Assistência Social para: o acesso e usufruto de direitos; a resolutividade das demandas; e a emancipação social dos usuários</a:t>
                      </a:r>
                      <a:r>
                        <a:rPr lang="pt-BR" sz="1600" b="0" dirty="0" smtClean="0"/>
                        <a:t>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Como aprimorar o debate entre as políticas integrantes da Seguridade Social - Assistência Social, Saúde e Previdência Social - de modo a refletir sobre possíveis impactos da relação entre estas políticas na garantia de direitos à população brasileira?</a:t>
                      </a:r>
                      <a:endParaRPr lang="pt-BR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600" b="0" dirty="0" smtClean="0"/>
                        <a:t>De que forma as Reformas propostas para as políticas de Previdência Social e Trabalho podem impactar nas ofertas e demandas da Assistência Social, na realidade de vida de seus usuários e no acesso a direitos e equidade?</a:t>
                      </a:r>
                      <a:endParaRPr lang="pt-BR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 smtClean="0"/>
                    </a:p>
                    <a:p>
                      <a:pPr algn="just"/>
                      <a:endParaRPr lang="pt-BR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086599"/>
              </p:ext>
            </p:extLst>
          </p:nvPr>
        </p:nvGraphicFramePr>
        <p:xfrm>
          <a:off x="251520" y="116632"/>
          <a:ext cx="8712968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Questões norteadoras das discussões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Relatos dos debates </a:t>
                      </a:r>
                      <a:endParaRPr lang="pt-BR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69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4462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EIXO I - A PROTE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SOCIAL NÃO-CONTRIBUTIVA E O PRINC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PIO DA EQUIDADE COMO PARADIGMA PARA A GESTÃO DOS DIREITOS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SOCIOASSISTENCIAIS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409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70525"/>
              </p:ext>
            </p:extLst>
          </p:nvPr>
        </p:nvGraphicFramePr>
        <p:xfrm>
          <a:off x="201040" y="881216"/>
          <a:ext cx="8787856" cy="570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44"/>
                <a:gridCol w="2849920"/>
                <a:gridCol w="2880320"/>
                <a:gridCol w="240067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O MUNICÍPIO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O ESTADO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A UNIÃO</a:t>
                      </a:r>
                      <a:endParaRPr lang="pt-BR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398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684</Words>
  <Application>Microsoft Office PowerPoint</Application>
  <PresentationFormat>Apresentação na tela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GRANFPOLIS</dc:creator>
  <cp:lastModifiedBy>GRANFPOLIS</cp:lastModifiedBy>
  <cp:revision>4</cp:revision>
  <dcterms:created xsi:type="dcterms:W3CDTF">2017-05-30T14:36:02Z</dcterms:created>
  <dcterms:modified xsi:type="dcterms:W3CDTF">2017-05-30T15:02:09Z</dcterms:modified>
</cp:coreProperties>
</file>