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4" r:id="rId4"/>
    <p:sldId id="260" r:id="rId5"/>
    <p:sldId id="263" r:id="rId6"/>
    <p:sldId id="264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87" d="100"/>
          <a:sy n="87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19/05/2017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4551263"/>
            <a:ext cx="8712968" cy="1470025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TEMA</a:t>
            </a:r>
            <a:br>
              <a:rPr lang="pt-BR" sz="3600" b="1" dirty="0" smtClean="0"/>
            </a:br>
            <a:r>
              <a:rPr lang="pt-BR" sz="3600" b="1" dirty="0" smtClean="0"/>
              <a:t>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"</a:t>
            </a:r>
            <a:r>
              <a:rPr lang="pt-BR" sz="3600" b="1" dirty="0" smtClean="0"/>
              <a:t>GARANTIA DE DIREITOS NO FORTALECIMENTO DO SUAS</a:t>
            </a:r>
            <a:r>
              <a:rPr lang="pt-BR" sz="3600" dirty="0" smtClean="0"/>
              <a:t>". </a:t>
            </a:r>
            <a:endParaRPr lang="pt-B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2650"/>
            <a:ext cx="91440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51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568464"/>
              </p:ext>
            </p:extLst>
          </p:nvPr>
        </p:nvGraphicFramePr>
        <p:xfrm>
          <a:off x="251520" y="276056"/>
          <a:ext cx="8712968" cy="6177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Questões norteadoras das discussões</a:t>
                      </a:r>
                      <a:endParaRPr lang="pt-B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Relatos dos debates </a:t>
                      </a:r>
                      <a:endParaRPr lang="pt-BR" sz="13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Que desafios emergem no contexto atual, aos entes federados, para se assegurar o patamar alcançado na Política de Assistência Social na provisão da proteção social não-contributiva, para reafirmar direitos </a:t>
                      </a:r>
                      <a:r>
                        <a:rPr lang="pt-BR" sz="1300" dirty="0" err="1" smtClean="0"/>
                        <a:t>socioassistenciais</a:t>
                      </a:r>
                      <a:r>
                        <a:rPr lang="pt-BR" sz="1300" dirty="0" smtClean="0"/>
                        <a:t> conquistados e assegurar avanços na consolidação da política?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Que estratégias e mecanismos devem ser adotados para fortalecer a defesa e a garantia de direitos </a:t>
                      </a:r>
                      <a:r>
                        <a:rPr lang="pt-BR" sz="1300" dirty="0" err="1" smtClean="0"/>
                        <a:t>socioassistenciais</a:t>
                      </a:r>
                      <a:r>
                        <a:rPr lang="pt-BR" sz="1300" dirty="0" smtClean="0"/>
                        <a:t> e dar visibilidade ao papel da Assistência Social como política garantidora de direitos no campo da proteção social não-contributiva com capacidade de incidir na promoção da equidade e na redução de desigualdades?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Como dar concretude e visibilidade às contribuições da Política de Assistência Social para: o acesso e usufruto de direitos; a resolutividade das demandas; e a emancipação social dos usuários?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Como aprimorar o debate entre as políticas integrantes da Seguridade Social - Assistência Social, Saúde e Previdência Social - de modo a refletir sobre possíveis impactos da relação entre estas políticas na garantia de direitos à população brasileira?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300" dirty="0" smtClean="0"/>
                        <a:t>De que forma as Reformas propostas para as políticas de Previdência Social e Trabalho podem impactar nas ofertas e demandas da Assistência Social, na realidade de vida de seus usuários e no acesso a direitos e equidade?</a:t>
                      </a:r>
                      <a:endParaRPr lang="pt-B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15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11663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EIXO 1 - A PROTE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SOCIAL NÃO-CONTRIBUTIVA E O PRINC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PIO DA EQUIDADE COMO PARADIGMA PARA A GESTÃO DOS DIREITOS SOCIOASSISTENCIAIS.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409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0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2009" y="116632"/>
            <a:ext cx="903649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2: GESTÃO DEMOCRÁTICA E CONTROLE SOCIAL: O LUGAR DA SOCIEDADE CIVIL NO SUAS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79512" y="711269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EMENTA: </a:t>
            </a:r>
            <a:endParaRPr lang="pt-BR" sz="1700" b="1" dirty="0" smtClean="0"/>
          </a:p>
          <a:p>
            <a:pPr algn="just"/>
            <a:r>
              <a:rPr lang="pt-BR" sz="1700" dirty="0" smtClean="0"/>
              <a:t>Direito </a:t>
            </a:r>
            <a:r>
              <a:rPr lang="pt-BR" sz="1700" dirty="0"/>
              <a:t>à participação social e o lugar da sociedade civil na gestão democrática e no controle social</a:t>
            </a:r>
            <a:r>
              <a:rPr lang="pt-BR" sz="1700" dirty="0" smtClean="0"/>
              <a:t>. Efetivação </a:t>
            </a:r>
            <a:r>
              <a:rPr lang="pt-BR" sz="1700" dirty="0"/>
              <a:t>do direito à participação social. Direito à participação social na prática cotidiana </a:t>
            </a:r>
            <a:r>
              <a:rPr lang="pt-BR" sz="1700" dirty="0" smtClean="0"/>
              <a:t>dos equipamentos </a:t>
            </a:r>
            <a:r>
              <a:rPr lang="pt-BR" sz="1700" dirty="0"/>
              <a:t>e serviços </a:t>
            </a:r>
            <a:r>
              <a:rPr lang="pt-BR" sz="1700" dirty="0" err="1"/>
              <a:t>socioassistenciais</a:t>
            </a:r>
            <a:r>
              <a:rPr lang="pt-BR" sz="1700" dirty="0"/>
              <a:t> nos territórios. Qualificação, capacitação e educação </a:t>
            </a:r>
            <a:r>
              <a:rPr lang="pt-BR" sz="1700" dirty="0" smtClean="0"/>
              <a:t>permanente de </a:t>
            </a:r>
            <a:r>
              <a:rPr lang="pt-BR" sz="1700" dirty="0"/>
              <a:t>conselheiros e trabalhadores como recursos para assegurar a participação social, o controle social e </a:t>
            </a:r>
            <a:r>
              <a:rPr lang="pt-BR" sz="1700" dirty="0" smtClean="0"/>
              <a:t>a garantia </a:t>
            </a:r>
            <a:r>
              <a:rPr lang="pt-BR" sz="1700" dirty="0"/>
              <a:t>de direitos </a:t>
            </a:r>
            <a:r>
              <a:rPr lang="pt-BR" sz="1700" dirty="0" err="1"/>
              <a:t>socioassistenciais</a:t>
            </a:r>
            <a:r>
              <a:rPr lang="pt-BR" sz="1700" dirty="0"/>
              <a:t>. Papel, financiamento e relação com o SUAS das Entidades </a:t>
            </a:r>
            <a:r>
              <a:rPr lang="pt-BR" sz="1700" dirty="0" smtClean="0"/>
              <a:t>de Assessoramento</a:t>
            </a:r>
            <a:r>
              <a:rPr lang="pt-BR" sz="1700" dirty="0"/>
              <a:t>, Defesa e Garantia de Direitos. Gestão do trabalho no SUAS, relação </a:t>
            </a:r>
            <a:r>
              <a:rPr lang="pt-BR" sz="1700" dirty="0" err="1" smtClean="0"/>
              <a:t>trabalhadoresusuários</a:t>
            </a:r>
            <a:r>
              <a:rPr lang="pt-BR" sz="1700" dirty="0" smtClean="0"/>
              <a:t> e </a:t>
            </a:r>
            <a:r>
              <a:rPr lang="pt-BR" sz="1700" dirty="0"/>
              <a:t>seus impactos na garantia dos direitos </a:t>
            </a:r>
            <a:r>
              <a:rPr lang="pt-BR" sz="1700" dirty="0" err="1"/>
              <a:t>socioassistenciais</a:t>
            </a:r>
            <a:r>
              <a:rPr lang="pt-BR" sz="1700" dirty="0" smtClean="0"/>
              <a:t>.</a:t>
            </a:r>
          </a:p>
          <a:p>
            <a:pPr algn="just"/>
            <a:endParaRPr lang="pt-BR" sz="1700" dirty="0"/>
          </a:p>
          <a:p>
            <a:pPr algn="just"/>
            <a:r>
              <a:rPr lang="pt-BR" sz="1700" b="1" dirty="0"/>
              <a:t>Desafios no cenário atual relacionados ao EIXO 2,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Garantir </a:t>
            </a:r>
            <a:r>
              <a:rPr lang="pt-BR" sz="1700" dirty="0"/>
              <a:t>a profissionalização do SUAS e a valorização dos trabalhadores nas diferentes esferas </a:t>
            </a:r>
            <a:r>
              <a:rPr lang="pt-BR" sz="1700" dirty="0" smtClean="0"/>
              <a:t>e estimular </a:t>
            </a:r>
            <a:r>
              <a:rPr lang="pt-BR" sz="1700" dirty="0"/>
              <a:t>o papel dos trabalhadores como promotores do acesso da população em situação </a:t>
            </a:r>
            <a:r>
              <a:rPr lang="pt-BR" sz="1700" dirty="0" smtClean="0"/>
              <a:t>de vulnerabilidade </a:t>
            </a:r>
            <a:r>
              <a:rPr lang="pt-BR" sz="1700" dirty="0"/>
              <a:t>às políticas sociais e a direitos;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Fomentar </a:t>
            </a:r>
            <a:r>
              <a:rPr lang="pt-BR" sz="1700" dirty="0"/>
              <a:t>o papel dos Conselhos de Assistência Social nas iniciativas de gestão do Programa </a:t>
            </a:r>
            <a:r>
              <a:rPr lang="pt-BR" sz="1700" dirty="0" smtClean="0"/>
              <a:t>Bolsa Família </a:t>
            </a:r>
            <a:r>
              <a:rPr lang="pt-BR" sz="1700" dirty="0"/>
              <a:t>(PBF) e do Cadastro Único, potencializando o exercício do controle social nos termos da </a:t>
            </a:r>
            <a:r>
              <a:rPr lang="pt-BR" sz="1700" dirty="0" smtClean="0"/>
              <a:t>Resolução CNAS </a:t>
            </a:r>
            <a:r>
              <a:rPr lang="pt-BR" sz="1700" dirty="0"/>
              <a:t>nº 15/2014;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Criar </a:t>
            </a:r>
            <a:r>
              <a:rPr lang="pt-BR" sz="1700" dirty="0"/>
              <a:t>estratégias de comunicação e de informação para ampla divulgação dos </a:t>
            </a:r>
            <a:r>
              <a:rPr lang="pt-BR" sz="1700" dirty="0" smtClean="0"/>
              <a:t>direitos </a:t>
            </a:r>
            <a:r>
              <a:rPr lang="pt-BR" sz="1700" dirty="0" err="1" smtClean="0"/>
              <a:t>socioassistenciais</a:t>
            </a:r>
            <a:r>
              <a:rPr lang="pt-BR" sz="1700" dirty="0" smtClean="0"/>
              <a:t> e </a:t>
            </a:r>
            <a:r>
              <a:rPr lang="pt-BR" sz="1700" dirty="0"/>
              <a:t>de seu reconhecimento por parte dos usuários da política;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Promover </a:t>
            </a:r>
            <a:r>
              <a:rPr lang="pt-BR" sz="1700" dirty="0"/>
              <a:t>a articulação dos Conselhos da Assistência Social com outros conselhos (educação, saúde </a:t>
            </a:r>
            <a:r>
              <a:rPr lang="pt-BR" sz="1700" dirty="0" smtClean="0"/>
              <a:t>e defesa </a:t>
            </a:r>
            <a:r>
              <a:rPr lang="pt-BR" sz="1700" dirty="0"/>
              <a:t>de direitos), visando à integração de esforços, a qualificação das atenções e a garantia de direitos</a:t>
            </a:r>
            <a:r>
              <a:rPr lang="pt-BR" sz="1700" dirty="0" smtClean="0"/>
              <a:t>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88044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58610"/>
              </p:ext>
            </p:extLst>
          </p:nvPr>
        </p:nvGraphicFramePr>
        <p:xfrm>
          <a:off x="210715" y="188640"/>
          <a:ext cx="8712968" cy="5613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Questões norteadoras das discussões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Relatos dos debates 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Quais os caminhos para se estimular e ampliar a participação dos usuários em fóruns, conselhos e outros espaços de participação popular e do exercício do controle social?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pt-BR" sz="1800" dirty="0" smtClean="0"/>
                        <a:t>Quais os grandes obstáculos para o exercício do controle social em uma perspectiva de defesa e garantia de direitos?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pt-BR" sz="18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Como os CRAS, CREAS, CENTRO POP e entidades </a:t>
                      </a:r>
                      <a:r>
                        <a:rPr lang="pt-BR" sz="1800" dirty="0" err="1" smtClean="0"/>
                        <a:t>socioassistenciais</a:t>
                      </a:r>
                      <a:r>
                        <a:rPr lang="pt-BR" sz="1800" dirty="0" smtClean="0"/>
                        <a:t> podem contribuir para a consolidação de um paradigma de gestão democrática e participativa?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418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57145" y="404664"/>
            <a:ext cx="7826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2: GESTÃO DEMOCRÁTICA E CONTROLE SOCIAL: O LUGAR DA SOCIEDADE CIVIL NO SUAS</a:t>
            </a:r>
            <a:endParaRPr lang="pt-BR" dirty="0"/>
          </a:p>
        </p:txBody>
      </p:sp>
      <p:pic>
        <p:nvPicPr>
          <p:cNvPr id="6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09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74" y="21999"/>
            <a:ext cx="9144000" cy="10429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4" name="Retângulo 3"/>
          <p:cNvSpPr/>
          <p:nvPr/>
        </p:nvSpPr>
        <p:spPr>
          <a:xfrm>
            <a:off x="251520" y="1042273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EMENTA: </a:t>
            </a:r>
            <a:r>
              <a:rPr lang="pt-BR" sz="1600" dirty="0" smtClean="0"/>
              <a:t>Seguranças </a:t>
            </a:r>
            <a:r>
              <a:rPr lang="pt-BR" sz="1600" dirty="0" err="1" smtClean="0"/>
              <a:t>Socioassistenciais</a:t>
            </a:r>
            <a:r>
              <a:rPr lang="pt-BR" sz="1600" dirty="0" smtClean="0"/>
              <a:t>. </a:t>
            </a:r>
            <a:r>
              <a:rPr lang="pt-BR" sz="1600" dirty="0"/>
              <a:t>Acesso a direitos e aquisições dos usuários. Acesso e garantia de </a:t>
            </a:r>
            <a:r>
              <a:rPr lang="pt-BR" sz="1600" dirty="0" smtClean="0"/>
              <a:t>direitos como </a:t>
            </a:r>
            <a:r>
              <a:rPr lang="pt-BR" sz="1600" dirty="0"/>
              <a:t>premissa para a qualificação das ofertas no SUAS. Articulação e integração entre serviços, </a:t>
            </a:r>
            <a:r>
              <a:rPr lang="pt-BR" sz="1600" dirty="0" smtClean="0"/>
              <a:t>benefícios e </a:t>
            </a:r>
            <a:r>
              <a:rPr lang="pt-BR" sz="1600" dirty="0"/>
              <a:t>transferência de renda para acesso e garantia de direitos. Papel estratégico da vigilância </a:t>
            </a:r>
            <a:r>
              <a:rPr lang="pt-BR" sz="1600" dirty="0" err="1" smtClean="0"/>
              <a:t>socioassistencial</a:t>
            </a:r>
            <a:r>
              <a:rPr lang="pt-BR" sz="1600" dirty="0" smtClean="0"/>
              <a:t>, do </a:t>
            </a:r>
            <a:r>
              <a:rPr lang="pt-BR" sz="1600" dirty="0"/>
              <a:t>Cadastro Único e dos Programas para a articulação e integração entre serviços, benefícios e garantia </a:t>
            </a:r>
            <a:r>
              <a:rPr lang="pt-BR" sz="1600" dirty="0" smtClean="0"/>
              <a:t>de direitos</a:t>
            </a:r>
            <a:r>
              <a:rPr lang="pt-BR" sz="1600" dirty="0"/>
              <a:t>. Visibilidade dos resultados da Política de Assistência Social e de seus impactos na vida </a:t>
            </a:r>
            <a:r>
              <a:rPr lang="pt-BR" sz="1600" dirty="0" smtClean="0"/>
              <a:t>da população </a:t>
            </a:r>
            <a:r>
              <a:rPr lang="pt-BR" sz="1600" dirty="0"/>
              <a:t>atendida</a:t>
            </a:r>
            <a:r>
              <a:rPr lang="pt-BR" sz="1600" dirty="0" smtClean="0"/>
              <a:t>.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b="1" dirty="0"/>
              <a:t>Desafios no cenário atual relacionados ao EIXO 3,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Instituir </a:t>
            </a:r>
            <a:r>
              <a:rPr lang="pt-BR" sz="1600" dirty="0"/>
              <a:t>parâmetros para a relação do SUAS com o Sistema de Justiça, visando o estabelecimento </a:t>
            </a:r>
            <a:r>
              <a:rPr lang="pt-BR" sz="1600" dirty="0" smtClean="0"/>
              <a:t>de fluxos </a:t>
            </a:r>
            <a:r>
              <a:rPr lang="pt-BR" sz="1600" dirty="0"/>
              <a:t>e protocolos de </a:t>
            </a:r>
            <a:r>
              <a:rPr lang="pt-BR" sz="1600" dirty="0" err="1"/>
              <a:t>referenciamento</a:t>
            </a:r>
            <a:r>
              <a:rPr lang="pt-BR" sz="1600" dirty="0"/>
              <a:t> e de definição de competências;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Fortalecer </a:t>
            </a:r>
            <a:r>
              <a:rPr lang="pt-BR" sz="1600" dirty="0"/>
              <a:t>a </a:t>
            </a:r>
            <a:r>
              <a:rPr lang="pt-BR" sz="1600" dirty="0" err="1"/>
              <a:t>intersetorialidade</a:t>
            </a:r>
            <a:r>
              <a:rPr lang="pt-BR" sz="1600" dirty="0"/>
              <a:t> como estratégia de gestão, visando a garantia de direitos, e </a:t>
            </a:r>
            <a:r>
              <a:rPr lang="pt-BR" sz="1600" dirty="0" smtClean="0"/>
              <a:t>potencializar estratégias </a:t>
            </a:r>
            <a:r>
              <a:rPr lang="pt-BR" sz="1600" dirty="0"/>
              <a:t>que possam incidir na prevenção e na redução da violência, sobretudo a segmentos em </a:t>
            </a:r>
            <a:r>
              <a:rPr lang="pt-BR" sz="1600" dirty="0" smtClean="0"/>
              <a:t>situação de </a:t>
            </a:r>
            <a:r>
              <a:rPr lang="pt-BR" sz="1600" dirty="0"/>
              <a:t>maior </a:t>
            </a:r>
            <a:r>
              <a:rPr lang="pt-BR" sz="1600" dirty="0" smtClean="0"/>
              <a:t>vulnerabilidade;</a:t>
            </a:r>
            <a:endParaRPr lang="pt-BR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Revisar </a:t>
            </a:r>
            <a:r>
              <a:rPr lang="pt-BR" sz="1600" dirty="0"/>
              <a:t>o Protocolo de Gestão Integrada de Serviços, Benefícios e Transferência de Renda;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 inclusão dos beneficiários do BPC no Cadastro Único e fortalecer as estratégias de </a:t>
            </a:r>
            <a:r>
              <a:rPr lang="pt-BR" sz="1600" dirty="0" smtClean="0"/>
              <a:t>integração entre </a:t>
            </a:r>
            <a:r>
              <a:rPr lang="pt-BR" sz="1600" dirty="0"/>
              <a:t>acesso a benefícios, serviços e direitos para apoio a segmentos que demandem cuidados – crianças </a:t>
            </a:r>
            <a:r>
              <a:rPr lang="pt-BR" sz="1600" dirty="0" smtClean="0"/>
              <a:t>na primeira </a:t>
            </a:r>
            <a:r>
              <a:rPr lang="pt-BR" sz="1600" dirty="0"/>
              <a:t>infância, idosos e pessoas com deficiência - e suas famílias;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Reordenar </a:t>
            </a:r>
            <a:r>
              <a:rPr lang="pt-BR" sz="1600" dirty="0"/>
              <a:t>e ampliar a oferta de serviços de acolhimento na perspectiva da garantia de direitos;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Fortalecer </a:t>
            </a:r>
            <a:r>
              <a:rPr lang="pt-BR" sz="1600" dirty="0"/>
              <a:t>a atuação da Política de Assistência Social para a redução de desigualdades e promoção </a:t>
            </a:r>
            <a:r>
              <a:rPr lang="pt-BR" sz="1600" dirty="0" smtClean="0"/>
              <a:t>do acesso </a:t>
            </a:r>
            <a:r>
              <a:rPr lang="pt-BR" sz="1600" dirty="0"/>
              <a:t>a direitos, com estratégias voltadas à ampliação do acesso e permanência na escola, à integração </a:t>
            </a:r>
            <a:r>
              <a:rPr lang="pt-BR" sz="1600" dirty="0" smtClean="0"/>
              <a:t>ao mundo </a:t>
            </a:r>
            <a:r>
              <a:rPr lang="pt-BR" sz="1600" dirty="0"/>
              <a:t>do trabalho e ao acesso ao trabalho decente.</a:t>
            </a:r>
          </a:p>
        </p:txBody>
      </p:sp>
    </p:spTree>
    <p:extLst>
      <p:ext uri="{BB962C8B-B14F-4D97-AF65-F5344CB8AC3E}">
        <p14:creationId xmlns:p14="http://schemas.microsoft.com/office/powerpoint/2010/main" val="3801288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78310"/>
              </p:ext>
            </p:extLst>
          </p:nvPr>
        </p:nvGraphicFramePr>
        <p:xfrm>
          <a:off x="179512" y="116632"/>
          <a:ext cx="8712968" cy="6588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fortalecer estratégias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intersetoriais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de integração entre serviços, benefícios e transferência de renda para assegurar acessos e direitos e: 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impactar na redução de desigualdades de acesso à educação e ao trabalho decente, sobretudo de grupos em situação de maior vulnerabilidade? </a:t>
                      </a:r>
                    </a:p>
                    <a:p>
                      <a:pPr marL="400050" indent="-400050" algn="just">
                        <a:buFont typeface="+mj-lt"/>
                        <a:buAutoNum type="romanUcPeriod"/>
                      </a:pP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incidir na redução de desigualdades e na prevenção da violência, sobretudo de grupos em situação de maior vulnerabilidade?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garantir acesso a serviços para simultaneamente apoiar a autonomia das famílias e dos cuidadores e assegurar o direito ao cuidado no âmbito da Assistência Social – sobretudo às pessoas com deficiência, às crianças na primeira infância e aos idosos?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que forma a Assistência Social deve se planejar para atender as demandas advindas do envelhecimento populacional, de modo a garantir acesso a serviços, benefícios e direitos aos idosos e suporte às suas famílias?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assegurar mecanismos para se identificar e monitorar os resultados da atenção da Assistência Social e de sua capacidade de impacto na vida da população atendida, de modo a dar visibilidade às contribuições desta política no acesso e garantia de direitos?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fortalecer o compromisso do acompanhamento das famílias em descumprimento de condicionalidades do PBF, atuando sobre os motivos relacionados, de modo a potencializar a perspectiva preventiva e proativa, o acesso e a garantia de direitos?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Como assegurar a utilização do Cadastro Único para fortalecer o acesso e a qualificação da atenção nos serviços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20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7667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3: ACESSO ÀS SEGURANÇAS SOCIOASSISTENCIAIS E A ARTICULAÇÃO ENTRE SERVIÇOS, BENEFÍCIOS E TRANSFERÊNCIA DE RENDA COMO GARANTIAS DE DIREITOS SOCIOASSISTENCIAIS</a:t>
            </a:r>
            <a:endParaRPr lang="pt-BR" dirty="0"/>
          </a:p>
        </p:txBody>
      </p:sp>
      <p:pic>
        <p:nvPicPr>
          <p:cNvPr id="6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24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79512" y="116632"/>
            <a:ext cx="88569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prstClr val="black"/>
                </a:solidFill>
              </a:rPr>
              <a:t>EIXO 4: A LEGISLAÇÃO COMO INSTRUMENTO PARA UMA GESTÃO DE COMPROMISSOS E CORRESPONSABILIDADE DOS ENTES FEDERATIVOS PARA A GARANTIA DOS DIREITOS SOCIOASSISTENCIAIS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51520" y="1009759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EMENTA: </a:t>
            </a:r>
            <a:r>
              <a:rPr lang="pt-BR" sz="1700" dirty="0" smtClean="0"/>
              <a:t>Aprimoramento </a:t>
            </a:r>
            <a:r>
              <a:rPr lang="pt-BR" sz="1700" dirty="0"/>
              <a:t>da legislação da Política de Assistência Social para assegurar a efetivação </a:t>
            </a:r>
            <a:r>
              <a:rPr lang="pt-BR" sz="1700" dirty="0" smtClean="0"/>
              <a:t>dos compromissos </a:t>
            </a:r>
            <a:r>
              <a:rPr lang="pt-BR" sz="1700" dirty="0"/>
              <a:t>e corresponsabilidades dos entes na garantia dos direitos </a:t>
            </a:r>
            <a:r>
              <a:rPr lang="pt-BR" sz="1700" dirty="0" err="1"/>
              <a:t>socioassistenciais</a:t>
            </a:r>
            <a:r>
              <a:rPr lang="pt-BR" sz="1700" dirty="0"/>
              <a:t>. </a:t>
            </a:r>
            <a:r>
              <a:rPr lang="pt-BR" sz="1700" dirty="0" smtClean="0"/>
              <a:t>Fortalecimento dos </a:t>
            </a:r>
            <a:r>
              <a:rPr lang="pt-BR" sz="1700" dirty="0"/>
              <a:t>espaços de pactuação. Diversidade na capacidade de gestão e financiamento dos entes e impactos </a:t>
            </a:r>
            <a:r>
              <a:rPr lang="pt-BR" sz="1700" dirty="0" smtClean="0"/>
              <a:t>na garantia </a:t>
            </a:r>
            <a:r>
              <a:rPr lang="pt-BR" sz="1700" dirty="0"/>
              <a:t>de direitos dos usuários. Vigilância </a:t>
            </a:r>
            <a:r>
              <a:rPr lang="pt-BR" sz="1700" dirty="0" err="1"/>
              <a:t>Socioassistencial</a:t>
            </a:r>
            <a:r>
              <a:rPr lang="pt-BR" sz="1700" dirty="0"/>
              <a:t> e instrumentos de gestão do SUAS </a:t>
            </a:r>
            <a:r>
              <a:rPr lang="pt-BR" sz="1700" dirty="0" smtClean="0"/>
              <a:t>como elementos </a:t>
            </a:r>
            <a:r>
              <a:rPr lang="pt-BR" sz="1700" dirty="0"/>
              <a:t>estratégicos para o planejamento das ofertas, acesso e garantia de direitos. Convergência </a:t>
            </a:r>
            <a:r>
              <a:rPr lang="pt-BR" sz="1700" dirty="0" smtClean="0"/>
              <a:t>entre cofinanciamento </a:t>
            </a:r>
            <a:r>
              <a:rPr lang="pt-BR" sz="1700" dirty="0"/>
              <a:t>e custos das ofertas, considerando compromissos compartilhados</a:t>
            </a:r>
            <a:r>
              <a:rPr lang="pt-BR" sz="1700" dirty="0" smtClean="0"/>
              <a:t>.</a:t>
            </a:r>
          </a:p>
          <a:p>
            <a:pPr algn="just"/>
            <a:endParaRPr lang="pt-BR" sz="1700" b="1" dirty="0" smtClean="0"/>
          </a:p>
          <a:p>
            <a:pPr algn="just"/>
            <a:r>
              <a:rPr lang="pt-BR" sz="1700" b="1" dirty="0" smtClean="0"/>
              <a:t>Desafios </a:t>
            </a:r>
            <a:r>
              <a:rPr lang="pt-BR" sz="1700" b="1" dirty="0"/>
              <a:t>no cenário atual relacionados ao EIXO 4,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Aprimorar </a:t>
            </a:r>
            <a:r>
              <a:rPr lang="pt-BR" sz="1700" dirty="0"/>
              <a:t>a gestão compartilhada, descentralizada e participativa do SUAS, atualizando normativas </a:t>
            </a:r>
            <a:r>
              <a:rPr lang="pt-BR" sz="1700" dirty="0" smtClean="0"/>
              <a:t>e considerando </a:t>
            </a:r>
            <a:r>
              <a:rPr lang="pt-BR" sz="1700" dirty="0"/>
              <a:t>a responsabilidade dos entes no cofinanciamento e na provisão das respectivas ofertas e </a:t>
            </a:r>
            <a:r>
              <a:rPr lang="pt-BR" sz="1700" dirty="0" smtClean="0"/>
              <a:t>o necessário </a:t>
            </a:r>
            <a:r>
              <a:rPr lang="pt-BR" sz="1700" dirty="0"/>
              <a:t>fortalecimento do pacto </a:t>
            </a:r>
            <a:r>
              <a:rPr lang="pt-BR" sz="1700" dirty="0" smtClean="0"/>
              <a:t>federativo;</a:t>
            </a:r>
            <a:endParaRPr lang="pt-BR" sz="17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Definir </a:t>
            </a:r>
            <a:r>
              <a:rPr lang="pt-BR" sz="1700" dirty="0"/>
              <a:t>parâmetros para a participação dos entes no cofinanciamento do SUAS, considerando serviços</a:t>
            </a:r>
            <a:r>
              <a:rPr lang="pt-BR" sz="1700" dirty="0" smtClean="0"/>
              <a:t>, benefícios</a:t>
            </a:r>
            <a:r>
              <a:rPr lang="pt-BR" sz="1700" dirty="0"/>
              <a:t>, programas e apoio à gestão;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Revisar </a:t>
            </a:r>
            <a:r>
              <a:rPr lang="pt-BR" sz="1700" dirty="0"/>
              <a:t>as normativas do SUAS, de modo a considerar na regulação as diversidades e especificidades </a:t>
            </a:r>
            <a:r>
              <a:rPr lang="pt-BR" sz="1700" dirty="0" smtClean="0"/>
              <a:t>de públicos </a:t>
            </a:r>
            <a:r>
              <a:rPr lang="pt-BR" sz="1700" dirty="0"/>
              <a:t>e territórios, na perspectiva da garantia dos direitos </a:t>
            </a:r>
            <a:r>
              <a:rPr lang="pt-BR" sz="1700" dirty="0" err="1"/>
              <a:t>socioassistenciais</a:t>
            </a:r>
            <a:r>
              <a:rPr lang="pt-BR" sz="1700" dirty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Aprimorar </a:t>
            </a:r>
            <a:r>
              <a:rPr lang="pt-BR" sz="1700" dirty="0"/>
              <a:t>parâmetros de cofinanciamento, considerando os fatores amazônico e semiárido nordestino, </a:t>
            </a:r>
            <a:r>
              <a:rPr lang="pt-BR" sz="1700" dirty="0" smtClean="0"/>
              <a:t>as grandes </a:t>
            </a:r>
            <a:r>
              <a:rPr lang="pt-BR" sz="1700" dirty="0"/>
              <a:t>extensões territoriais e áreas rurais;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Assegurar </a:t>
            </a:r>
            <a:r>
              <a:rPr lang="pt-BR" sz="1700" dirty="0"/>
              <a:t>que as receitas da Política de Assistência Social e suas despesas com pessoal não </a:t>
            </a:r>
            <a:r>
              <a:rPr lang="pt-BR" sz="1700" dirty="0" smtClean="0"/>
              <a:t>sejam computadas </a:t>
            </a:r>
            <a:r>
              <a:rPr lang="pt-BR" sz="1700" dirty="0"/>
              <a:t>para fins dos limites estabelecidos na Lei de Responsabilidade Fiscal – LRF.</a:t>
            </a:r>
          </a:p>
        </p:txBody>
      </p:sp>
    </p:spTree>
    <p:extLst>
      <p:ext uri="{BB962C8B-B14F-4D97-AF65-F5344CB8AC3E}">
        <p14:creationId xmlns:p14="http://schemas.microsoft.com/office/powerpoint/2010/main" val="3746155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102251"/>
              </p:ext>
            </p:extLst>
          </p:nvPr>
        </p:nvGraphicFramePr>
        <p:xfrm>
          <a:off x="251520" y="169376"/>
          <a:ext cx="8712968" cy="60401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Questões norteadoras das discussões</a:t>
                      </a:r>
                      <a:endParaRPr lang="pt-B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Relatos dos debates </a:t>
                      </a:r>
                      <a:endParaRPr lang="pt-BR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Quais desafios o município enfrenta na prática cotidiana que emergem das legislações e normativas do SUAS e impactam na garantia de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aos usuários? Estes desafios poderiam ser superados com o aprimoramento das legislações e normativas do SUAS?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Quais entraves o município encontra para o cumprimento da legislação e normativas do SUAS? Que aprimoramentos seriam necessários na legislação e normativas para superá-los e fortalecer a gestão do SUAS para a garantia de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A partir da realidade do município, e considerando o II Plano Decenal, as legislações e as normativas do SUAS, que novas estratégias poderiam contribuir para a materialização dos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dos usuários?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Como a vigilância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socioassistencial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 seus instrumentos de diagnóstico e planejamento, contribui para a identificação de custos, demandas e organização das ofertas, visando a garantia de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Para o alcance e a qualificação das ofertas e a garantia das seguranças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dos direitos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socioassistenciais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como os parâmetros de cofinanciamento do SUAS poderiam ser mais aderentes às demandas, em consideração às diversidades locais e regionais e custos dos serviços?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Como a atuação das </a:t>
                      </a:r>
                      <a:r>
                        <a:rPr lang="pt-BR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CIB’s</a:t>
                      </a:r>
                      <a:r>
                        <a:rPr lang="pt-B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CIT impacta na regulamentação de compromissos e corresponsabilidades dos entes na gestão do SUAS? Como fortalecer estas instâncias para aprimorar regulamentações e superar entraves observados no cenário atual?</a:t>
                      </a:r>
                      <a:endParaRPr lang="pt-BR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79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3249"/>
              </p:ext>
            </p:extLst>
          </p:nvPr>
        </p:nvGraphicFramePr>
        <p:xfrm>
          <a:off x="827584" y="1412776"/>
          <a:ext cx="7524750" cy="3888432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3762375"/>
                <a:gridCol w="3762375"/>
              </a:tblGrid>
              <a:tr h="95954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CRONOGRAMA DAS CONFERÊNCIAS – 2017</a:t>
                      </a:r>
                      <a:endParaRPr lang="pt-BR" sz="24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959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Conferências municipais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De 10 de abril até 31 de julho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  <a:tr h="984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Conferências estaduais e do Distrito Federal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De 12 de agosto até 20 de outubro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  <a:tr h="984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Conferência nacional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5 a 8 de dezembro, em Brasília</a:t>
                      </a:r>
                      <a:endParaRPr lang="pt-BR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007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47667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4: A LEGISLAÇÃO COMO INSTRUMENTO PARA UMA GESTÃO DE COMPROMISSOS E CORRESPONSABILIDADE DOS ENTES FEDERATIVOS PARA A GARANTIA DOS DIREITOS SOCIOASSISTENCIAIS</a:t>
            </a:r>
            <a:endParaRPr lang="pt-BR" dirty="0" smtClean="0"/>
          </a:p>
          <a:p>
            <a:pPr algn="ctr"/>
            <a:r>
              <a:rPr lang="pt-BR" b="1" dirty="0" smtClean="0"/>
              <a:t> </a:t>
            </a:r>
            <a:endParaRPr lang="pt-BR" dirty="0"/>
          </a:p>
        </p:txBody>
      </p:sp>
      <p:pic>
        <p:nvPicPr>
          <p:cNvPr id="6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32" y="1556792"/>
            <a:ext cx="878785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06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4"/>
          <p:cNvSpPr txBox="1"/>
          <p:nvPr/>
        </p:nvSpPr>
        <p:spPr>
          <a:xfrm>
            <a:off x="575469" y="1064925"/>
            <a:ext cx="7993062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Obrigada</a:t>
            </a:r>
            <a:r>
              <a:rPr lang="en-US" sz="3600" dirty="0"/>
              <a:t> </a:t>
            </a:r>
            <a:r>
              <a:rPr lang="en-US" sz="3600" dirty="0" err="1"/>
              <a:t>pela</a:t>
            </a:r>
            <a:r>
              <a:rPr lang="en-US" sz="3600" dirty="0"/>
              <a:t> </a:t>
            </a:r>
            <a:r>
              <a:rPr lang="en-US" sz="3600" dirty="0" err="1"/>
              <a:t>atenção</a:t>
            </a:r>
            <a:r>
              <a:rPr lang="en-US" sz="3600" dirty="0"/>
              <a:t>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sng" dirty="0" err="1"/>
              <a:t>Vânia</a:t>
            </a:r>
            <a:r>
              <a:rPr lang="en-US" sz="3600" b="1" u="sng" dirty="0"/>
              <a:t> </a:t>
            </a:r>
            <a:r>
              <a:rPr lang="en-US" sz="3600" b="1" u="sng" dirty="0" err="1" smtClean="0"/>
              <a:t>Fátima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Guareski</a:t>
            </a:r>
            <a:r>
              <a:rPr lang="en-US" sz="3600" b="1" u="sng" dirty="0" smtClean="0"/>
              <a:t> </a:t>
            </a:r>
            <a:r>
              <a:rPr lang="en-US" sz="3600" b="1" u="sng" dirty="0"/>
              <a:t>Souto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Assistente</a:t>
            </a:r>
            <a:r>
              <a:rPr lang="en-US" sz="3600" dirty="0"/>
              <a:t> Social - </a:t>
            </a:r>
            <a:r>
              <a:rPr lang="en-US" sz="3600" dirty="0" err="1"/>
              <a:t>Especialista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en-US" sz="3600" dirty="0" err="1"/>
              <a:t>Gestão</a:t>
            </a:r>
            <a:r>
              <a:rPr lang="en-US" sz="3600" dirty="0"/>
              <a:t> Social de </a:t>
            </a:r>
            <a:r>
              <a:rPr lang="en-US" sz="3600" dirty="0" err="1"/>
              <a:t>Políticas</a:t>
            </a:r>
            <a:r>
              <a:rPr lang="en-US" sz="3600" dirty="0"/>
              <a:t> </a:t>
            </a:r>
            <a:r>
              <a:rPr lang="en-US" sz="3600" dirty="0" err="1" smtClean="0"/>
              <a:t>Públicas</a:t>
            </a:r>
            <a:endParaRPr lang="en-US" sz="36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 smtClean="0"/>
              <a:t>Assessora</a:t>
            </a:r>
            <a:r>
              <a:rPr lang="en-US" sz="3600" dirty="0" smtClean="0"/>
              <a:t> de Assistência Social da </a:t>
            </a:r>
            <a:r>
              <a:rPr lang="en-US" sz="3600" dirty="0" err="1" smtClean="0"/>
              <a:t>Associação</a:t>
            </a:r>
            <a:r>
              <a:rPr lang="en-US" sz="3600" dirty="0" smtClean="0"/>
              <a:t> de </a:t>
            </a:r>
            <a:r>
              <a:rPr lang="en-US" sz="3600" dirty="0" err="1" smtClean="0"/>
              <a:t>Municípios</a:t>
            </a:r>
            <a:r>
              <a:rPr lang="en-US" sz="3600" dirty="0" smtClean="0"/>
              <a:t> da Grande Florianópolis – GRANFPOLIS</a:t>
            </a:r>
          </a:p>
        </p:txBody>
      </p:sp>
    </p:spTree>
    <p:extLst>
      <p:ext uri="{BB962C8B-B14F-4D97-AF65-F5344CB8AC3E}">
        <p14:creationId xmlns:p14="http://schemas.microsoft.com/office/powerpoint/2010/main" val="34148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009759"/>
            <a:ext cx="38164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Fase preparatória: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Criação da Comissão no CMAS;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Convocação Conjunta entre Prefeito e CMAS;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Reuniões de trabalho;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err="1" smtClean="0"/>
              <a:t>Pré</a:t>
            </a:r>
            <a:r>
              <a:rPr lang="pt-BR" dirty="0" smtClean="0"/>
              <a:t>-conferências;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Infra estrutura;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Organização;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Materiais;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Acessibilidade;</a:t>
            </a:r>
            <a:endParaRPr lang="pt-B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Equipamentos;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Cerimonial;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Mobilização;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/>
              <a:t>Relatoria;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427984" y="1009759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Fase realização:</a:t>
            </a:r>
          </a:p>
          <a:p>
            <a:r>
              <a:rPr lang="pt-BR" dirty="0" smtClean="0"/>
              <a:t>Credenciamento (</a:t>
            </a:r>
            <a:r>
              <a:rPr lang="pt-BR" dirty="0" err="1" smtClean="0"/>
              <a:t>cofee</a:t>
            </a:r>
            <a:r>
              <a:rPr lang="pt-BR" dirty="0" smtClean="0"/>
              <a:t>)</a:t>
            </a:r>
          </a:p>
          <a:p>
            <a:r>
              <a:rPr lang="pt-BR" dirty="0" smtClean="0"/>
              <a:t>Abertura oficial</a:t>
            </a:r>
          </a:p>
          <a:p>
            <a:r>
              <a:rPr lang="pt-BR" dirty="0" smtClean="0"/>
              <a:t>Apresentação Artística (opcional)</a:t>
            </a:r>
          </a:p>
          <a:p>
            <a:r>
              <a:rPr lang="pt-BR" dirty="0" smtClean="0"/>
              <a:t>Leitura e aprovação do Regimento Interno</a:t>
            </a:r>
          </a:p>
          <a:p>
            <a:r>
              <a:rPr lang="pt-BR" dirty="0" smtClean="0"/>
              <a:t>Palestra e debate sobre o tema e os eixos</a:t>
            </a:r>
          </a:p>
          <a:p>
            <a:endParaRPr lang="pt-BR" dirty="0"/>
          </a:p>
          <a:p>
            <a:r>
              <a:rPr lang="pt-BR" dirty="0" smtClean="0"/>
              <a:t>Grupos de trabalho</a:t>
            </a:r>
          </a:p>
          <a:p>
            <a:r>
              <a:rPr lang="pt-BR" dirty="0" smtClean="0"/>
              <a:t>Assembleia final: aprovação das deliberações</a:t>
            </a:r>
          </a:p>
          <a:p>
            <a:r>
              <a:rPr lang="pt-BR" dirty="0" smtClean="0"/>
              <a:t>e </a:t>
            </a:r>
            <a:r>
              <a:rPr lang="pt-BR" dirty="0" smtClean="0"/>
              <a:t>eleição dos delegados para a conferência estadual</a:t>
            </a:r>
          </a:p>
          <a:p>
            <a:r>
              <a:rPr lang="pt-BR" dirty="0" smtClean="0"/>
              <a:t>Encerramento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44624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000" b="1" dirty="0" smtClean="0">
                <a:solidFill>
                  <a:prstClr val="black"/>
                </a:solidFill>
              </a:rPr>
              <a:t>ETAPAS DA CONFERÊNCIA MUNICIPAL DE ASSISTÊNCIA SOCIAL</a:t>
            </a:r>
            <a:endParaRPr lang="pt-BR" sz="2000" b="1" dirty="0">
              <a:solidFill>
                <a:prstClr val="black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91680" y="544083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Fase: Elaboração do relatório final</a:t>
            </a:r>
          </a:p>
          <a:p>
            <a:r>
              <a:rPr lang="pt-BR" dirty="0" smtClean="0"/>
              <a:t>Organiza o relatório final – instrumento próprio</a:t>
            </a:r>
          </a:p>
          <a:p>
            <a:r>
              <a:rPr lang="pt-BR" dirty="0" smtClean="0"/>
              <a:t>Encaminha ao CEAS para a </a:t>
            </a:r>
            <a:r>
              <a:rPr lang="pt-BR" dirty="0" smtClean="0"/>
              <a:t>Conferência </a:t>
            </a:r>
            <a:r>
              <a:rPr lang="pt-BR" dirty="0" smtClean="0"/>
              <a:t>Estadual</a:t>
            </a:r>
          </a:p>
          <a:p>
            <a:r>
              <a:rPr lang="pt-BR" dirty="0" err="1" smtClean="0"/>
              <a:t>Publiciza</a:t>
            </a:r>
            <a:r>
              <a:rPr lang="pt-BR" dirty="0" smtClean="0"/>
              <a:t> o resultado final da conferência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697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679792"/>
              </p:ext>
            </p:extLst>
          </p:nvPr>
        </p:nvGraphicFramePr>
        <p:xfrm>
          <a:off x="395536" y="151472"/>
          <a:ext cx="8424936" cy="608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Compete ao CMAS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Compete a</a:t>
                      </a:r>
                      <a:r>
                        <a:rPr lang="pt-BR" sz="1600" baseline="0" dirty="0" smtClean="0"/>
                        <a:t> GESTÃO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Constituir comissão organizadora – paritária, composta de membros do CMAS;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Convidados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Convocação conjunta;</a:t>
                      </a:r>
                      <a:endParaRPr lang="pt-BR" sz="1600" dirty="0" smtClean="0"/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Prever </a:t>
                      </a: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dotação orçamentária e realizar a execução financeira, garantindo os recursos e a infraestrutura necessários. </a:t>
                      </a:r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Equipe de apoio</a:t>
                      </a:r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Convocar a conferência;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Elaborar as normas de seu funcionamento;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Podem ser realizadas etapas preparatórias às conferências, mediante a convocação de </a:t>
                      </a:r>
                      <a:r>
                        <a:rPr lang="pt-BR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</a:t>
                      </a: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conferências, reuniões ampliadas do conselho ou audiências públicas, entre outras estratégias de ampliação da participação popular.</a:t>
                      </a:r>
                    </a:p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Acessibilidade;</a:t>
                      </a:r>
                      <a:endParaRPr lang="pt-B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Realização da conferência;</a:t>
                      </a:r>
                      <a:endParaRPr lang="pt-B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Relatório final;</a:t>
                      </a:r>
                      <a:endParaRPr lang="pt-B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Encaminhar as deliberações da conferência aos órgãos competentes após sua realização;</a:t>
                      </a:r>
                      <a:endParaRPr lang="pt-B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Desenvolver metodologia de acompanhamento e monitoramento das deliberações das conferências de assistência social;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Adotar </a:t>
                      </a:r>
                      <a:r>
                        <a:rPr lang="pt-B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estratégias e mecanismos que favoreçam a mais ampla inserção dos usuários, por meio de linguagem acessível e do uso de metodologias e dinâmicas que permitam a sua participação e manifestação.</a:t>
                      </a:r>
                      <a:endParaRPr lang="pt-B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43608" y="644404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O CMAS é composto de representantes do governo e da sociedade civil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2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233342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As Conferências Municipais </a:t>
            </a:r>
            <a:r>
              <a:rPr lang="pt-BR" sz="1600" dirty="0"/>
              <a:t>devem ser realizadas a partir das seguintes etapas</a:t>
            </a:r>
            <a:r>
              <a:rPr lang="pt-BR" sz="1600" dirty="0" smtClean="0"/>
              <a:t>:</a:t>
            </a:r>
          </a:p>
          <a:p>
            <a:pPr algn="just"/>
            <a:endParaRPr lang="pt-BR" sz="1600" dirty="0"/>
          </a:p>
          <a:p>
            <a:pPr algn="just"/>
            <a:r>
              <a:rPr lang="pt-BR" sz="1600" dirty="0"/>
              <a:t>- </a:t>
            </a:r>
            <a:r>
              <a:rPr lang="pt-BR" sz="1600" b="1" dirty="0"/>
              <a:t>Abertura e aprovação do Regimento Interno</a:t>
            </a:r>
            <a:r>
              <a:rPr lang="pt-BR" sz="1600" dirty="0"/>
              <a:t>: Momento no qual será definido o desenvolvimento </a:t>
            </a:r>
            <a:r>
              <a:rPr lang="pt-BR" sz="1600" dirty="0" smtClean="0"/>
              <a:t>dos trabalhos </a:t>
            </a:r>
            <a:r>
              <a:rPr lang="pt-BR" sz="1600" dirty="0"/>
              <a:t>da Conferência Municipal.</a:t>
            </a:r>
          </a:p>
          <a:p>
            <a:pPr algn="just"/>
            <a:endParaRPr lang="pt-BR" sz="1600" dirty="0" smtClean="0"/>
          </a:p>
          <a:p>
            <a:pPr marL="285750" indent="-285750" algn="just">
              <a:buFontTx/>
              <a:buChar char="-"/>
            </a:pPr>
            <a:r>
              <a:rPr lang="pt-BR" sz="1600" b="1" dirty="0" smtClean="0"/>
              <a:t>Palestras/Painéis e debate sobre </a:t>
            </a:r>
            <a:r>
              <a:rPr lang="pt-BR" sz="1600" b="1" dirty="0"/>
              <a:t>o tema e os 4 Eixos</a:t>
            </a:r>
            <a:r>
              <a:rPr lang="pt-BR" sz="1600" dirty="0"/>
              <a:t>: </a:t>
            </a:r>
            <a:endParaRPr lang="pt-BR" sz="1600" dirty="0" smtClean="0"/>
          </a:p>
          <a:p>
            <a:pPr algn="just"/>
            <a:r>
              <a:rPr lang="pt-BR" sz="1600" dirty="0" smtClean="0"/>
              <a:t>Exposição </a:t>
            </a:r>
            <a:r>
              <a:rPr lang="pt-BR" sz="1600" dirty="0"/>
              <a:t>sobre o tema: Garantia de Direitos no</a:t>
            </a:r>
          </a:p>
          <a:p>
            <a:pPr algn="just"/>
            <a:r>
              <a:rPr lang="pt-BR" sz="1600" dirty="0"/>
              <a:t>Fortalecimento do SUAS e apresentação dos 4 Eixos, considerando a ementa, desafios à luz do II </a:t>
            </a:r>
            <a:r>
              <a:rPr lang="pt-BR" sz="1600" dirty="0" smtClean="0"/>
              <a:t>Plano Decenal</a:t>
            </a:r>
            <a:r>
              <a:rPr lang="pt-BR" sz="1600" dirty="0"/>
              <a:t>, argumentação, e perguntas norteadoras.</a:t>
            </a:r>
          </a:p>
          <a:p>
            <a:pPr algn="just"/>
            <a:endParaRPr lang="pt-BR" sz="1600" b="1" dirty="0" smtClean="0"/>
          </a:p>
          <a:p>
            <a:pPr algn="just"/>
            <a:r>
              <a:rPr lang="pt-BR" sz="1600" b="1" dirty="0" smtClean="0"/>
              <a:t>- </a:t>
            </a:r>
            <a:r>
              <a:rPr lang="pt-BR" sz="1600" b="1" dirty="0"/>
              <a:t>Grupos de Trabalho por Eixo: </a:t>
            </a:r>
            <a:r>
              <a:rPr lang="pt-BR" sz="1600" dirty="0"/>
              <a:t>A partir da realidade de cada município, orienta-se que os </a:t>
            </a:r>
            <a:r>
              <a:rPr lang="pt-BR" sz="1600" dirty="0" smtClean="0"/>
              <a:t>participantes sejam </a:t>
            </a:r>
            <a:r>
              <a:rPr lang="pt-BR" sz="1600" dirty="0"/>
              <a:t>subdivididos em Grupos de Trabalho, de modo que cada grupo discuta um dos 4 Eixos. </a:t>
            </a:r>
            <a:r>
              <a:rPr lang="pt-BR" sz="1600" dirty="0" smtClean="0"/>
              <a:t>Deve-se assegurar </a:t>
            </a:r>
            <a:r>
              <a:rPr lang="pt-BR" sz="1600" dirty="0"/>
              <a:t>que todos os Eixos sejam discutidos por, pelo menos, 1 Grupo de Trabalho. Cada Grupo </a:t>
            </a:r>
            <a:r>
              <a:rPr lang="pt-BR" sz="1600" dirty="0" smtClean="0"/>
              <a:t>de Trabalho </a:t>
            </a:r>
            <a:r>
              <a:rPr lang="pt-BR" sz="1600" dirty="0" smtClean="0">
                <a:solidFill>
                  <a:srgbClr val="FF0000"/>
                </a:solidFill>
              </a:rPr>
              <a:t>DEVE CONSTRUIR NO MÍNIMO 5 PROPOSTAS DE DELIBERAÇÃO </a:t>
            </a:r>
            <a:r>
              <a:rPr lang="pt-BR" sz="1600" dirty="0" smtClean="0"/>
              <a:t>para </a:t>
            </a:r>
            <a:r>
              <a:rPr lang="pt-BR" sz="1600" dirty="0"/>
              <a:t>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>
                <a:solidFill>
                  <a:srgbClr val="FF0000"/>
                </a:solidFill>
              </a:rPr>
              <a:t>pelo menos 1 proposta de deliberação para o próprio município; </a:t>
            </a:r>
            <a:endParaRPr lang="pt-BR" sz="16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 smtClean="0">
                <a:solidFill>
                  <a:srgbClr val="FF0000"/>
                </a:solidFill>
              </a:rPr>
              <a:t>pelo </a:t>
            </a:r>
            <a:r>
              <a:rPr lang="pt-BR" sz="1600" b="1" dirty="0">
                <a:solidFill>
                  <a:srgbClr val="FF0000"/>
                </a:solidFill>
              </a:rPr>
              <a:t>menos 1 proposta de </a:t>
            </a:r>
            <a:r>
              <a:rPr lang="pt-BR" sz="1600" b="1" dirty="0" smtClean="0">
                <a:solidFill>
                  <a:srgbClr val="FF0000"/>
                </a:solidFill>
              </a:rPr>
              <a:t>deliberação para </a:t>
            </a:r>
            <a:r>
              <a:rPr lang="pt-BR" sz="1600" b="1" dirty="0">
                <a:solidFill>
                  <a:srgbClr val="FF0000"/>
                </a:solidFill>
              </a:rPr>
              <a:t>o estado; </a:t>
            </a:r>
            <a:r>
              <a:rPr lang="pt-BR" sz="1600" b="1" dirty="0" smtClean="0">
                <a:solidFill>
                  <a:srgbClr val="FF0000"/>
                </a:solidFill>
              </a:rPr>
              <a:t>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600" b="1" dirty="0" smtClean="0">
                <a:solidFill>
                  <a:srgbClr val="FF0000"/>
                </a:solidFill>
              </a:rPr>
              <a:t>pelo </a:t>
            </a:r>
            <a:r>
              <a:rPr lang="pt-BR" sz="1600" b="1" dirty="0">
                <a:solidFill>
                  <a:srgbClr val="FF0000"/>
                </a:solidFill>
              </a:rPr>
              <a:t>menos 1 proposta de deliberação para a União. </a:t>
            </a:r>
            <a:endParaRPr lang="pt-BR" sz="1600" b="1" dirty="0" smtClean="0">
              <a:solidFill>
                <a:srgbClr val="FF0000"/>
              </a:solidFill>
            </a:endParaRPr>
          </a:p>
          <a:p>
            <a:pPr algn="just"/>
            <a:endParaRPr lang="pt-BR" sz="1600" dirty="0"/>
          </a:p>
          <a:p>
            <a:pPr marL="285750" indent="-285750" algn="just">
              <a:buFontTx/>
              <a:buChar char="-"/>
            </a:pPr>
            <a:r>
              <a:rPr lang="pt-BR" sz="1600" b="1" dirty="0" smtClean="0"/>
              <a:t>Plenária </a:t>
            </a:r>
            <a:r>
              <a:rPr lang="pt-BR" sz="1600" b="1" dirty="0"/>
              <a:t>Final/Deliberações a partir das prioridades definidas pelos Grupos de Trabalho</a:t>
            </a:r>
            <a:r>
              <a:rPr lang="pt-BR" sz="1600" b="1" dirty="0" smtClean="0"/>
              <a:t>: </a:t>
            </a:r>
          </a:p>
          <a:p>
            <a:pPr algn="just"/>
            <a:r>
              <a:rPr lang="pt-BR" sz="1600" dirty="0" smtClean="0"/>
              <a:t>As </a:t>
            </a:r>
            <a:r>
              <a:rPr lang="pt-BR" sz="1600" dirty="0"/>
              <a:t>propostas </a:t>
            </a:r>
            <a:r>
              <a:rPr lang="pt-BR" sz="1600" dirty="0" smtClean="0"/>
              <a:t>construídas </a:t>
            </a:r>
            <a:r>
              <a:rPr lang="pt-BR" sz="1600" dirty="0"/>
              <a:t>pelos Grupos de </a:t>
            </a:r>
            <a:r>
              <a:rPr lang="pt-BR" sz="1600" dirty="0" smtClean="0"/>
              <a:t>Trabalho serão apreciadas e </a:t>
            </a:r>
            <a:r>
              <a:rPr lang="pt-BR" sz="1600" dirty="0"/>
              <a:t>votadas pelos </a:t>
            </a:r>
            <a:r>
              <a:rPr lang="pt-BR" sz="1600" dirty="0" smtClean="0"/>
              <a:t>delegados, </a:t>
            </a:r>
            <a:r>
              <a:rPr lang="pt-BR" sz="1600" dirty="0"/>
              <a:t>visando à definição das </a:t>
            </a:r>
            <a:r>
              <a:rPr lang="pt-BR" sz="1600" dirty="0">
                <a:solidFill>
                  <a:srgbClr val="FF0000"/>
                </a:solidFill>
              </a:rPr>
              <a:t>deliberações finais </a:t>
            </a:r>
            <a:r>
              <a:rPr lang="pt-BR" sz="1600" dirty="0"/>
              <a:t>que </a:t>
            </a:r>
            <a:r>
              <a:rPr lang="pt-BR" sz="1600" dirty="0" smtClean="0"/>
              <a:t>serão encaminhadas </a:t>
            </a:r>
            <a:r>
              <a:rPr lang="pt-BR" sz="1600" dirty="0"/>
              <a:t>para a sistematização pelo ente estadual</a:t>
            </a:r>
            <a:r>
              <a:rPr lang="pt-BR" sz="1600" dirty="0" smtClean="0"/>
              <a:t>.</a:t>
            </a:r>
          </a:p>
          <a:p>
            <a:pPr algn="just"/>
            <a:r>
              <a:rPr lang="pt-BR" sz="1600" dirty="0" smtClean="0">
                <a:solidFill>
                  <a:srgbClr val="FF0000"/>
                </a:solidFill>
              </a:rPr>
              <a:t>Eleição dos delegados</a:t>
            </a:r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4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27584" y="476672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A Plenária Final das Conferências Municipais deve resultar em um conjunto de </a:t>
            </a:r>
            <a:r>
              <a:rPr lang="pt-BR" sz="2400" b="1" dirty="0"/>
              <a:t>no máximo:</a:t>
            </a:r>
          </a:p>
          <a:p>
            <a:r>
              <a:rPr lang="pt-BR" sz="2400" dirty="0"/>
              <a:t> 10 deliberações para o próprio município;</a:t>
            </a:r>
          </a:p>
          <a:p>
            <a:r>
              <a:rPr lang="pt-BR" sz="2400" dirty="0"/>
              <a:t> de 2 a 6 deliberações para o Estado (observando o quantitativo máximo de deliberações </a:t>
            </a:r>
            <a:r>
              <a:rPr lang="pt-BR" sz="2400" dirty="0" smtClean="0"/>
              <a:t>do município </a:t>
            </a:r>
            <a:r>
              <a:rPr lang="pt-BR" sz="2400" dirty="0"/>
              <a:t>para os Estados, conforme tabela abaixo</a:t>
            </a:r>
            <a:r>
              <a:rPr lang="pt-BR" sz="2400" dirty="0" smtClean="0"/>
              <a:t>); </a:t>
            </a:r>
            <a:r>
              <a:rPr lang="pt-BR" sz="2400" dirty="0" smtClean="0">
                <a:solidFill>
                  <a:srgbClr val="FF0000"/>
                </a:solidFill>
              </a:rPr>
              <a:t>SC são 04 deliberações</a:t>
            </a:r>
            <a:endParaRPr lang="pt-BR" sz="2400" dirty="0">
              <a:solidFill>
                <a:srgbClr val="FF0000"/>
              </a:solidFill>
            </a:endParaRPr>
          </a:p>
          <a:p>
            <a:r>
              <a:rPr lang="pt-BR" sz="2400" dirty="0"/>
              <a:t> 4 deliberações para União.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6984776" cy="218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48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8864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ORIENTAÇÕES PARA O TRABALHO DOS GRUPOS</a:t>
            </a:r>
          </a:p>
          <a:p>
            <a:endParaRPr lang="pt-BR" sz="2400" dirty="0"/>
          </a:p>
          <a:p>
            <a:r>
              <a:rPr lang="pt-BR" sz="2400" b="1" dirty="0" smtClean="0"/>
              <a:t>1º - </a:t>
            </a:r>
            <a:r>
              <a:rPr lang="pt-BR" sz="2400" dirty="0" smtClean="0"/>
              <a:t>Definir o coordenador e relator do grupo;</a:t>
            </a:r>
          </a:p>
          <a:p>
            <a:endParaRPr lang="pt-BR" sz="2400" b="1" dirty="0"/>
          </a:p>
          <a:p>
            <a:r>
              <a:rPr lang="pt-BR" sz="2400" b="1" dirty="0"/>
              <a:t>2º - </a:t>
            </a:r>
            <a:r>
              <a:rPr lang="pt-BR" sz="2400" dirty="0" smtClean="0"/>
              <a:t>Explicar sobre o eixo temático; </a:t>
            </a:r>
          </a:p>
          <a:p>
            <a:endParaRPr lang="pt-BR" sz="2400" dirty="0" smtClean="0"/>
          </a:p>
          <a:p>
            <a:r>
              <a:rPr lang="pt-BR" sz="2400" b="1" dirty="0"/>
              <a:t>3º - </a:t>
            </a:r>
            <a:r>
              <a:rPr lang="pt-BR" sz="2400" dirty="0" smtClean="0"/>
              <a:t>Apresentar e debater as questões norteadoras, registrando os debates do grupo; 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4º - </a:t>
            </a:r>
            <a:r>
              <a:rPr lang="pt-BR" sz="2400" dirty="0" smtClean="0"/>
              <a:t>Elaborar as propostas do grupo para a assembleia final, sendo no  </a:t>
            </a:r>
            <a:r>
              <a:rPr lang="pt-BR" sz="2400" dirty="0" smtClean="0">
                <a:solidFill>
                  <a:srgbClr val="FF0000"/>
                </a:solidFill>
              </a:rPr>
              <a:t>MÍNIMO 5 PROPOSTAS DE DELIBERAÇÃO </a:t>
            </a:r>
            <a:r>
              <a:rPr lang="pt-BR" sz="2400" dirty="0" smtClean="0"/>
              <a:t>para 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pelo </a:t>
            </a:r>
            <a:r>
              <a:rPr lang="pt-BR" sz="2400" b="1" dirty="0">
                <a:solidFill>
                  <a:srgbClr val="FF0000"/>
                </a:solidFill>
              </a:rPr>
              <a:t>menos 1 proposta de deliberação para o próprio município;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o estado; 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a União.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6955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33265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1: </a:t>
            </a:r>
            <a:r>
              <a:rPr lang="pt-BR" sz="2400" dirty="0"/>
              <a:t>A proteção social não-contributiva e o princípio da </a:t>
            </a:r>
            <a:r>
              <a:rPr lang="pt-BR" sz="2400" dirty="0" smtClean="0"/>
              <a:t>equidade, </a:t>
            </a:r>
            <a:r>
              <a:rPr lang="pt-BR" sz="2400" dirty="0"/>
              <a:t>como paradigma </a:t>
            </a:r>
            <a:r>
              <a:rPr lang="pt-BR" sz="2400" dirty="0" smtClean="0"/>
              <a:t>para a </a:t>
            </a:r>
            <a:r>
              <a:rPr lang="pt-BR" sz="2400" dirty="0"/>
              <a:t>gestão dos direitos </a:t>
            </a:r>
            <a:r>
              <a:rPr lang="pt-BR" sz="2400" dirty="0" err="1"/>
              <a:t>socioassistenciais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</a:t>
            </a:r>
            <a:r>
              <a:rPr lang="pt-BR" sz="2400" b="1" dirty="0"/>
              <a:t>2: </a:t>
            </a:r>
            <a:r>
              <a:rPr lang="pt-BR" sz="2400" dirty="0"/>
              <a:t>Gestão democrática e controle social: o lugar da sociedade civil no SUAS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</a:t>
            </a:r>
            <a:r>
              <a:rPr lang="pt-BR" sz="2400" b="1" dirty="0"/>
              <a:t>3: </a:t>
            </a:r>
            <a:r>
              <a:rPr lang="pt-BR" sz="2400" dirty="0"/>
              <a:t>Acesso às seguranças </a:t>
            </a:r>
            <a:r>
              <a:rPr lang="pt-BR" sz="2400" dirty="0" err="1" smtClean="0"/>
              <a:t>socioassistenciais</a:t>
            </a:r>
            <a:r>
              <a:rPr lang="pt-BR" sz="2400" dirty="0" smtClean="0"/>
              <a:t> </a:t>
            </a:r>
            <a:r>
              <a:rPr lang="pt-BR" sz="2400" dirty="0"/>
              <a:t>e a articulação entre serviços, benefícios </a:t>
            </a:r>
            <a:r>
              <a:rPr lang="pt-BR" sz="2400" dirty="0" smtClean="0"/>
              <a:t>e transferência </a:t>
            </a:r>
            <a:r>
              <a:rPr lang="pt-BR" sz="2400" dirty="0"/>
              <a:t>de renda como garantias de direitos </a:t>
            </a:r>
            <a:r>
              <a:rPr lang="pt-BR" sz="2400" dirty="0" err="1"/>
              <a:t>socioassistenciais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b="1" dirty="0" smtClean="0"/>
              <a:t>EIXO </a:t>
            </a:r>
            <a:r>
              <a:rPr lang="pt-BR" sz="2400" b="1" dirty="0"/>
              <a:t>4: </a:t>
            </a:r>
            <a:r>
              <a:rPr lang="pt-BR" sz="2400" dirty="0"/>
              <a:t>A legislação como instrumento para uma gestão de compromissos </a:t>
            </a:r>
            <a:r>
              <a:rPr lang="pt-BR" sz="2400" dirty="0" smtClean="0"/>
              <a:t>e corresponsabilidades </a:t>
            </a:r>
            <a:r>
              <a:rPr lang="pt-BR" sz="2400" dirty="0"/>
              <a:t>dos entes federativos para a garantia dos direitos </a:t>
            </a:r>
            <a:r>
              <a:rPr lang="pt-BR" sz="2400" dirty="0" err="1"/>
              <a:t>socioassistenciais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6041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44624"/>
            <a:ext cx="9144000" cy="58477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EIXO 1 - A PROTE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SOCIAL NÃO-CONTRIBUTIVA E O PRINC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PIO DA EQUIDADE COMO PARADIGMA PARA A GESTÃO DOS DIREITOS SOCIOASSISTENCIAIS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76470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b="1" dirty="0"/>
              <a:t>EMENTA: </a:t>
            </a:r>
            <a:r>
              <a:rPr lang="pt-BR" sz="1600" dirty="0" smtClean="0"/>
              <a:t>A </a:t>
            </a:r>
            <a:r>
              <a:rPr lang="pt-BR" sz="1600" dirty="0"/>
              <a:t>seguridade </a:t>
            </a:r>
            <a:r>
              <a:rPr lang="pt-BR" sz="1600" dirty="0" smtClean="0"/>
              <a:t>social </a:t>
            </a:r>
            <a:r>
              <a:rPr lang="pt-BR" sz="1600" dirty="0"/>
              <a:t>e a proteção social não-contributiva. O papel da Assistência Social na </a:t>
            </a:r>
            <a:r>
              <a:rPr lang="pt-BR" sz="1600" dirty="0" smtClean="0"/>
              <a:t>seguridade social </a:t>
            </a:r>
            <a:r>
              <a:rPr lang="pt-BR" sz="1600" dirty="0"/>
              <a:t>e na proteção social não-contributiva. Afirmação dos direitos </a:t>
            </a:r>
            <a:r>
              <a:rPr lang="pt-BR" sz="1600" dirty="0" err="1"/>
              <a:t>socioassistenciais</a:t>
            </a:r>
            <a:r>
              <a:rPr lang="pt-BR" sz="1600" dirty="0"/>
              <a:t> como </a:t>
            </a:r>
            <a:r>
              <a:rPr lang="pt-BR" sz="1600" dirty="0" smtClean="0"/>
              <a:t>instrumento para </a:t>
            </a:r>
            <a:r>
              <a:rPr lang="pt-BR" sz="1600" dirty="0"/>
              <a:t>o enfrentamento das desigualdades e para a promoção da equidade e da justiça social. A </a:t>
            </a:r>
            <a:r>
              <a:rPr lang="pt-BR" sz="1600" dirty="0" smtClean="0"/>
              <a:t>equidade enquanto </a:t>
            </a:r>
            <a:r>
              <a:rPr lang="pt-BR" sz="1600" dirty="0"/>
              <a:t>fundamento ético e político necessário ao aprimoramento da universalização de direitos </a:t>
            </a:r>
            <a:r>
              <a:rPr lang="pt-BR" sz="1600" dirty="0" smtClean="0"/>
              <a:t>sociais. A </a:t>
            </a:r>
            <a:r>
              <a:rPr lang="pt-BR" sz="1600" dirty="0"/>
              <a:t>proteção </a:t>
            </a:r>
            <a:r>
              <a:rPr lang="pt-BR" sz="1600" dirty="0" err="1"/>
              <a:t>socioassistencial</a:t>
            </a:r>
            <a:r>
              <a:rPr lang="pt-BR" sz="1600" dirty="0"/>
              <a:t> no campo da seguridade social enquanto direito de cidadania e dever do Estado</a:t>
            </a:r>
            <a:r>
              <a:rPr lang="pt-BR" sz="1600" dirty="0" smtClean="0"/>
              <a:t>.  A </a:t>
            </a:r>
            <a:r>
              <a:rPr lang="pt-BR" sz="1600" dirty="0"/>
              <a:t>gestão dos direitos </a:t>
            </a:r>
            <a:r>
              <a:rPr lang="pt-BR" sz="1600" dirty="0" err="1"/>
              <a:t>socioassistenciais</a:t>
            </a:r>
            <a:r>
              <a:rPr lang="pt-BR" sz="1600" dirty="0"/>
              <a:t> comprometida com a resolutividade das demandas e com </a:t>
            </a:r>
            <a:r>
              <a:rPr lang="pt-BR" sz="1600" dirty="0" smtClean="0"/>
              <a:t>a emancipação social </a:t>
            </a:r>
            <a:r>
              <a:rPr lang="pt-BR" sz="1600" dirty="0"/>
              <a:t>dos usuários. Defesa e garantia de direitos </a:t>
            </a:r>
            <a:r>
              <a:rPr lang="pt-BR" sz="1600" dirty="0" err="1"/>
              <a:t>socioassistenciais</a:t>
            </a:r>
            <a:r>
              <a:rPr lang="pt-BR" sz="1600" dirty="0"/>
              <a:t> como recurso </a:t>
            </a:r>
            <a:r>
              <a:rPr lang="pt-BR" sz="1600" dirty="0" smtClean="0"/>
              <a:t>estratégico para </a:t>
            </a:r>
            <a:r>
              <a:rPr lang="pt-BR" sz="1600" dirty="0"/>
              <a:t>assegurar a proteção social não-contributiva e a promoção da equidade e da justiça social. Defesa </a:t>
            </a:r>
            <a:r>
              <a:rPr lang="pt-BR" sz="1600" dirty="0" smtClean="0"/>
              <a:t>e garantia </a:t>
            </a:r>
            <a:r>
              <a:rPr lang="pt-BR" sz="1600" dirty="0"/>
              <a:t>da proteção social não-contributiva no cenário atual</a:t>
            </a:r>
            <a:r>
              <a:rPr lang="pt-BR" sz="1600" dirty="0" smtClean="0"/>
              <a:t>.</a:t>
            </a:r>
          </a:p>
          <a:p>
            <a:endParaRPr lang="pt-BR" sz="1600" dirty="0"/>
          </a:p>
          <a:p>
            <a:r>
              <a:rPr lang="pt-BR" sz="1600" b="1" dirty="0"/>
              <a:t>Desafios no cenário atual relacionados ao EIXO 1 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acesso à Assistência Social para o enfrentamento de desigualdades e promoção da </a:t>
            </a:r>
            <a:r>
              <a:rPr lang="pt-BR" sz="1600" dirty="0" smtClean="0"/>
              <a:t>equidade, considerando </a:t>
            </a:r>
            <a:r>
              <a:rPr lang="pt-BR" sz="1600" dirty="0"/>
              <a:t>grupos em situação de maior </a:t>
            </a:r>
            <a:r>
              <a:rPr lang="pt-BR" sz="1600" dirty="0" smtClean="0"/>
              <a:t>vulnerabilidade;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Fomentar </a:t>
            </a:r>
            <a:r>
              <a:rPr lang="pt-BR" sz="1600" dirty="0"/>
              <a:t>a relação intersetorial entre as Políticas de Assistência Social, Saúde e Previdência Social </a:t>
            </a:r>
            <a:r>
              <a:rPr lang="pt-BR" sz="1600" dirty="0" smtClean="0"/>
              <a:t>– integrantes </a:t>
            </a:r>
            <a:r>
              <a:rPr lang="pt-BR" sz="1600" dirty="0"/>
              <a:t>da Seguridade Social – e com a Educação e Trabalho e Emprego, visando à garantia de </a:t>
            </a:r>
            <a:r>
              <a:rPr lang="pt-BR" sz="1600" dirty="0" smtClean="0"/>
              <a:t>direitos sociais;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Assegurar </a:t>
            </a:r>
            <a:r>
              <a:rPr lang="pt-BR" sz="1600" dirty="0"/>
              <a:t>a vinculação do BPC ao salário mínimo, conforme previsão na Constituição Federal</a:t>
            </a:r>
            <a:r>
              <a:rPr lang="pt-BR" sz="1600" dirty="0" smtClean="0"/>
              <a:t>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Universalizar </a:t>
            </a:r>
            <a:r>
              <a:rPr lang="pt-BR" sz="1600" dirty="0"/>
              <a:t>o acesso ao BPC, alcançando a população ainda sem cobertura de segurança de renda</a:t>
            </a:r>
            <a:r>
              <a:rPr lang="pt-BR" sz="1600" dirty="0" smtClean="0"/>
              <a:t>, considerando </a:t>
            </a:r>
            <a:r>
              <a:rPr lang="pt-BR" sz="1600" dirty="0"/>
              <a:t>a Lei Brasileira de Inclusão (LBI</a:t>
            </a:r>
            <a:r>
              <a:rPr lang="pt-BR" sz="1600" dirty="0" smtClean="0"/>
              <a:t>);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Garantir </a:t>
            </a:r>
            <a:r>
              <a:rPr lang="pt-BR" sz="1600" dirty="0"/>
              <a:t>a segurança de renda como estratégia de enfrentamento à pobreza e acesso às </a:t>
            </a:r>
            <a:r>
              <a:rPr lang="pt-BR" sz="1600" dirty="0" smtClean="0"/>
              <a:t>necessidades sociais  básicas</a:t>
            </a:r>
            <a:r>
              <a:rPr lang="pt-BR" sz="1600" dirty="0"/>
              <a:t>, com adoção de contínua valorização dos benefícios do Programa Bolsa </a:t>
            </a:r>
            <a:r>
              <a:rPr lang="pt-BR" sz="1600" dirty="0" smtClean="0"/>
              <a:t>Família;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600" dirty="0" smtClean="0"/>
              <a:t>Efetivar </a:t>
            </a:r>
            <a:r>
              <a:rPr lang="pt-BR" sz="1600" dirty="0"/>
              <a:t>a oferta de benefícios eventuais sob a lógica do direito </a:t>
            </a:r>
            <a:r>
              <a:rPr lang="pt-BR" sz="1600" dirty="0" err="1"/>
              <a:t>socioassistencial</a:t>
            </a:r>
            <a:r>
              <a:rPr lang="pt-B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1240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2847</Words>
  <Application>Microsoft Office PowerPoint</Application>
  <PresentationFormat>Apresentação na tela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TEMA   "GARANTIA DE DIREITOS NO FORTALECIMENTO DO SUAS".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20</cp:revision>
  <dcterms:created xsi:type="dcterms:W3CDTF">2017-03-02T13:45:20Z</dcterms:created>
  <dcterms:modified xsi:type="dcterms:W3CDTF">2017-05-19T16:20:57Z</dcterms:modified>
</cp:coreProperties>
</file>