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slides/slide153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9"/>
  </p:notesMasterIdLst>
  <p:handoutMasterIdLst>
    <p:handoutMasterId r:id="rId160"/>
  </p:handoutMasterIdLst>
  <p:sldIdLst>
    <p:sldId id="256" r:id="rId2"/>
    <p:sldId id="258" r:id="rId3"/>
    <p:sldId id="417" r:id="rId4"/>
    <p:sldId id="475" r:id="rId5"/>
    <p:sldId id="476" r:id="rId6"/>
    <p:sldId id="477" r:id="rId7"/>
    <p:sldId id="478" r:id="rId8"/>
    <p:sldId id="479" r:id="rId9"/>
    <p:sldId id="484" r:id="rId10"/>
    <p:sldId id="487" r:id="rId11"/>
    <p:sldId id="488" r:id="rId12"/>
    <p:sldId id="489" r:id="rId13"/>
    <p:sldId id="490" r:id="rId14"/>
    <p:sldId id="263" r:id="rId15"/>
    <p:sldId id="264" r:id="rId16"/>
    <p:sldId id="265" r:id="rId17"/>
    <p:sldId id="297" r:id="rId18"/>
    <p:sldId id="266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83" r:id="rId27"/>
    <p:sldId id="284" r:id="rId28"/>
    <p:sldId id="285" r:id="rId29"/>
    <p:sldId id="275" r:id="rId30"/>
    <p:sldId id="276" r:id="rId31"/>
    <p:sldId id="277" r:id="rId32"/>
    <p:sldId id="278" r:id="rId33"/>
    <p:sldId id="279" r:id="rId34"/>
    <p:sldId id="280" r:id="rId35"/>
    <p:sldId id="414" r:id="rId36"/>
    <p:sldId id="415" r:id="rId37"/>
    <p:sldId id="416" r:id="rId38"/>
    <p:sldId id="298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6" r:id="rId49"/>
    <p:sldId id="312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409" r:id="rId62"/>
    <p:sldId id="313" r:id="rId63"/>
    <p:sldId id="314" r:id="rId64"/>
    <p:sldId id="316" r:id="rId65"/>
    <p:sldId id="317" r:id="rId66"/>
    <p:sldId id="318" r:id="rId67"/>
    <p:sldId id="320" r:id="rId68"/>
    <p:sldId id="319" r:id="rId69"/>
    <p:sldId id="281" r:id="rId70"/>
    <p:sldId id="282" r:id="rId71"/>
    <p:sldId id="315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410" r:id="rId96"/>
    <p:sldId id="351" r:id="rId97"/>
    <p:sldId id="350" r:id="rId98"/>
    <p:sldId id="353" r:id="rId99"/>
    <p:sldId id="354" r:id="rId100"/>
    <p:sldId id="355" r:id="rId101"/>
    <p:sldId id="356" r:id="rId102"/>
    <p:sldId id="357" r:id="rId103"/>
    <p:sldId id="358" r:id="rId104"/>
    <p:sldId id="348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49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411" r:id="rId122"/>
    <p:sldId id="376" r:id="rId123"/>
    <p:sldId id="439" r:id="rId124"/>
    <p:sldId id="462" r:id="rId125"/>
    <p:sldId id="463" r:id="rId126"/>
    <p:sldId id="464" r:id="rId127"/>
    <p:sldId id="465" r:id="rId128"/>
    <p:sldId id="469" r:id="rId129"/>
    <p:sldId id="470" r:id="rId130"/>
    <p:sldId id="471" r:id="rId131"/>
    <p:sldId id="466" r:id="rId132"/>
    <p:sldId id="440" r:id="rId133"/>
    <p:sldId id="452" r:id="rId134"/>
    <p:sldId id="453" r:id="rId135"/>
    <p:sldId id="454" r:id="rId136"/>
    <p:sldId id="455" r:id="rId137"/>
    <p:sldId id="456" r:id="rId138"/>
    <p:sldId id="457" r:id="rId139"/>
    <p:sldId id="458" r:id="rId140"/>
    <p:sldId id="459" r:id="rId141"/>
    <p:sldId id="460" r:id="rId142"/>
    <p:sldId id="461" r:id="rId143"/>
    <p:sldId id="441" r:id="rId144"/>
    <p:sldId id="442" r:id="rId145"/>
    <p:sldId id="443" r:id="rId146"/>
    <p:sldId id="444" r:id="rId147"/>
    <p:sldId id="445" r:id="rId148"/>
    <p:sldId id="446" r:id="rId149"/>
    <p:sldId id="447" r:id="rId150"/>
    <p:sldId id="448" r:id="rId151"/>
    <p:sldId id="449" r:id="rId152"/>
    <p:sldId id="450" r:id="rId153"/>
    <p:sldId id="451" r:id="rId154"/>
    <p:sldId id="438" r:id="rId155"/>
    <p:sldId id="413" r:id="rId156"/>
    <p:sldId id="473" r:id="rId157"/>
    <p:sldId id="474" r:id="rId15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8F2883-A695-4B6E-B3BC-4081A7AF444B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3D9B4D-F685-4F86-BDAB-7100AAB719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94F63A-B60F-45EB-9269-B496099BF050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EDD13F-31BA-4F49-B004-5FBFEF6D68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8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E3B11-6DD3-4411-8AD6-0272E5FC4E0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45197F-CEE6-44A6-972D-E6F2CA2C34C3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BD8464-9C29-45B8-A128-C8337438B2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2114-F40C-4E2F-8B84-3C6E6A49610B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801E9-F026-4792-AB4B-C0E4B02A69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2203-F898-444A-B155-EC108B62CA6A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D4E3-4EB5-4580-B4F2-F1F35F97B2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8EB02-9385-4410-B6F6-66F555F6278B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5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5FA2-EEDC-4D42-8373-408E05CFB3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F68A29-025F-4289-A6F3-9A2222F918DF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75640D-662D-46C4-AE42-82E4F69092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E058-BE80-4EB1-AAE6-FA9C0467FE7E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D2365-F09D-4C88-B9FA-E13DB82E31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D098-FC2C-40C3-B3C3-1FBEC28D23F0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8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D77B-8528-4E1D-AD9A-2FA67314F1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572E-3D5E-4877-9A2C-75F33D35F561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4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CAF0-7A29-4290-92D9-56B7BD4D3F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861436-E0EA-4D2A-930F-8E362F5D539E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C6CA31-2838-4991-989B-C70EC0BDD2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9D854-BB7F-48BB-AB30-B0D64A7CFE1B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6" name="Espaço Reservado para Rodapé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40C4E-A9CD-4B08-B8AA-6760CB2289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17B937-C977-420D-9EF7-0D84A8960881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9F2EDC-2045-4B17-A7DA-8C6457B560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1" name="Espaço Reservado para Tex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8DEDA68-8150-4D61-A4E0-3CE03299B525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145CB5F-F97A-4538-95F5-E3F18F2658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5" r:id="rId7"/>
    <p:sldLayoutId id="2147483770" r:id="rId8"/>
    <p:sldLayoutId id="2147483776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urall.com.br/wp-content/uploads/2011/05/dinheiro_real_tratada_04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urall.com.br/wp-content/uploads/2011/05/dinheiro_real_tratada_04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urall.com.br/wp-content/uploads/2011/05/dinheiro_real_tratada_04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urall.com.br/wp-content/uploads/2011/05/dinheiro_real_tratada_04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8"/>
          <p:cNvSpPr>
            <a:spLocks noChangeArrowheads="1"/>
          </p:cNvSpPr>
          <p:nvPr/>
        </p:nvSpPr>
        <p:spPr bwMode="auto">
          <a:xfrm>
            <a:off x="428625" y="2967038"/>
            <a:ext cx="830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3000" b="1">
                <a:latin typeface="Verdana" pitchFamily="34" charset="0"/>
              </a:rPr>
              <a:t>SECRETARIA MUNICIPAL DA FAZENDA</a:t>
            </a:r>
          </a:p>
        </p:txBody>
      </p:sp>
      <p:sp>
        <p:nvSpPr>
          <p:cNvPr id="6147" name="Text Box 1037"/>
          <p:cNvSpPr txBox="1">
            <a:spLocks noChangeArrowheads="1"/>
          </p:cNvSpPr>
          <p:nvPr/>
        </p:nvSpPr>
        <p:spPr bwMode="auto">
          <a:xfrm>
            <a:off x="3429000" y="5937250"/>
            <a:ext cx="5370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6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500063" y="3714750"/>
            <a:ext cx="8143875" cy="827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MOVIMENTO ECONÔMICO</a:t>
            </a:r>
            <a:endParaRPr lang="pt-BR" dirty="0"/>
          </a:p>
        </p:txBody>
      </p:sp>
      <p:pic>
        <p:nvPicPr>
          <p:cNvPr id="6149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571500"/>
            <a:ext cx="57975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 idx="4294967295"/>
          </p:nvPr>
        </p:nvSpPr>
        <p:spPr>
          <a:xfrm>
            <a:off x="0" y="-71438"/>
            <a:ext cx="3643313" cy="3937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536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aixaDeTexto 8"/>
          <p:cNvSpPr txBox="1">
            <a:spLocks noChangeArrowheads="1"/>
          </p:cNvSpPr>
          <p:nvPr/>
        </p:nvSpPr>
        <p:spPr bwMode="auto">
          <a:xfrm>
            <a:off x="214313" y="428625"/>
            <a:ext cx="8643937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Arial Black" pitchFamily="34" charset="0"/>
              </a:rPr>
              <a:t>Contabilização na empresa vendedora</a:t>
            </a:r>
          </a:p>
          <a:p>
            <a:endParaRPr lang="pt-BR" sz="2400"/>
          </a:p>
          <a:p>
            <a:r>
              <a:rPr lang="pt-BR" sz="2400" b="1"/>
              <a:t>Venda, IPI incidente e ICMS por substituição tributária;</a:t>
            </a:r>
          </a:p>
          <a:p>
            <a:endParaRPr lang="pt-BR" sz="2400"/>
          </a:p>
          <a:p>
            <a:r>
              <a:rPr lang="pt-BR" sz="2400"/>
              <a:t>D – Clientes (Ativo Circulante – Contas a receber) </a:t>
            </a:r>
          </a:p>
          <a:p>
            <a:r>
              <a:rPr lang="pt-BR" sz="2400">
                <a:latin typeface="Arial Black" pitchFamily="34" charset="0"/>
              </a:rPr>
              <a:t>R$ 1.190,00</a:t>
            </a:r>
          </a:p>
          <a:p>
            <a:r>
              <a:rPr lang="pt-BR" sz="2400"/>
              <a:t/>
            </a:r>
            <a:br>
              <a:rPr lang="pt-BR" sz="2400"/>
            </a:br>
            <a:r>
              <a:rPr lang="pt-BR" sz="2400"/>
              <a:t>C – Receita de Vendas (Conta de Resultado – Receitas) </a:t>
            </a:r>
          </a:p>
          <a:p>
            <a:r>
              <a:rPr lang="pt-BR" sz="2400">
                <a:latin typeface="Arial Black" pitchFamily="34" charset="0"/>
              </a:rPr>
              <a:t>R$ 1.000,00</a:t>
            </a:r>
          </a:p>
          <a:p>
            <a:r>
              <a:rPr lang="pt-BR" sz="2400"/>
              <a:t/>
            </a:r>
            <a:br>
              <a:rPr lang="pt-BR" sz="2400"/>
            </a:br>
            <a:r>
              <a:rPr lang="pt-BR" sz="2400"/>
              <a:t>C – IPI a Recolher (Passivo Circulante – Impostos a recolher) </a:t>
            </a:r>
            <a:r>
              <a:rPr lang="pt-BR" sz="2400">
                <a:latin typeface="Arial Black" pitchFamily="34" charset="0"/>
              </a:rPr>
              <a:t>R$ 100,00</a:t>
            </a:r>
          </a:p>
          <a:p>
            <a:r>
              <a:rPr lang="pt-BR" sz="2400"/>
              <a:t/>
            </a:r>
            <a:br>
              <a:rPr lang="pt-BR" sz="2400"/>
            </a:br>
            <a:r>
              <a:rPr lang="pt-BR" sz="2400"/>
              <a:t>C – ICMS Substituição Tributária a Recolher (Passivo Circulante – Impostos a recolher) </a:t>
            </a:r>
            <a:r>
              <a:rPr lang="pt-BR" sz="2400">
                <a:latin typeface="Arial Black" pitchFamily="34" charset="0"/>
              </a:rPr>
              <a:t>R$ 90,00</a:t>
            </a:r>
          </a:p>
          <a:p>
            <a:endParaRPr 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650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49429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654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752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687078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756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854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502007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200" b="1" baseline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859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957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502007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200" b="1" baseline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961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059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643063"/>
          <a:ext cx="8518930" cy="407196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0641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162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643063"/>
          <a:ext cx="8518930" cy="407196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166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64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643063"/>
          <a:ext cx="8518930" cy="407196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8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366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643063"/>
          <a:ext cx="8518930" cy="407196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713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469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643063"/>
          <a:ext cx="8518930" cy="407196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4737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571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643063"/>
          <a:ext cx="8518930" cy="407196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5761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 idx="4294967295"/>
          </p:nvPr>
        </p:nvSpPr>
        <p:spPr>
          <a:xfrm>
            <a:off x="0" y="-71438"/>
            <a:ext cx="3643313" cy="3937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638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CaixaDeTexto 8"/>
          <p:cNvSpPr txBox="1">
            <a:spLocks noChangeArrowheads="1"/>
          </p:cNvSpPr>
          <p:nvPr/>
        </p:nvSpPr>
        <p:spPr bwMode="auto">
          <a:xfrm>
            <a:off x="285750" y="428625"/>
            <a:ext cx="86439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b="1" dirty="0">
              <a:latin typeface="Arial Black" pitchFamily="34" charset="0"/>
            </a:endParaRPr>
          </a:p>
          <a:p>
            <a:r>
              <a:rPr lang="pt-BR" sz="2400" b="1" dirty="0">
                <a:latin typeface="Arial Black" pitchFamily="34" charset="0"/>
              </a:rPr>
              <a:t>ICMS normal incidente na operação;</a:t>
            </a:r>
            <a:endParaRPr lang="pt-BR" sz="2400" dirty="0">
              <a:latin typeface="Arial Black" pitchFamily="34" charset="0"/>
            </a:endParaRPr>
          </a:p>
          <a:p>
            <a:endParaRPr lang="pt-BR" sz="2400" dirty="0"/>
          </a:p>
          <a:p>
            <a:r>
              <a:rPr lang="pt-BR" sz="2400" dirty="0"/>
              <a:t>D – ICMS (Conta de Resultado – Impostos sobre vendas) </a:t>
            </a:r>
          </a:p>
          <a:p>
            <a:r>
              <a:rPr lang="pt-BR" sz="2400" dirty="0">
                <a:latin typeface="Arial Black" pitchFamily="34" charset="0"/>
              </a:rPr>
              <a:t>R$ 170,00</a:t>
            </a:r>
          </a:p>
          <a:p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C – ICMS a Recolher (Passivo Circulante) </a:t>
            </a:r>
            <a:r>
              <a:rPr lang="pt-BR" sz="2400" dirty="0">
                <a:latin typeface="Arial Black" pitchFamily="34" charset="0"/>
              </a:rPr>
              <a:t>R$ 170,00</a:t>
            </a:r>
          </a:p>
          <a:p>
            <a:endParaRPr lang="pt-BR" sz="2400" dirty="0">
              <a:latin typeface="Arial Black" pitchFamily="34" charset="0"/>
            </a:endParaRPr>
          </a:p>
          <a:p>
            <a:r>
              <a:rPr lang="pt-BR" sz="2400" dirty="0"/>
              <a:t>Contabilização na empresa compradora</a:t>
            </a:r>
          </a:p>
          <a:p>
            <a:endParaRPr lang="pt-BR" sz="2400" dirty="0"/>
          </a:p>
          <a:p>
            <a:r>
              <a:rPr lang="pt-BR" sz="2400" dirty="0"/>
              <a:t>Mostrarei agora o lançamento contábil da operação pela empresa compradora, que adquiriu, para comercialização, os produtos sujeitos ao regime de </a:t>
            </a:r>
            <a:r>
              <a:rPr lang="pt-BR" sz="2400" b="1" dirty="0"/>
              <a:t>substituição tributária</a:t>
            </a:r>
            <a:r>
              <a:rPr lang="pt-BR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674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643063"/>
          <a:ext cx="8518930" cy="407196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678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776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643063"/>
          <a:ext cx="8518930" cy="407196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780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878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643063"/>
          <a:ext cx="8518930" cy="407196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$ 267,00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8833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714375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981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719263"/>
          <a:ext cx="8376053" cy="4280765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2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985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714375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083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719263"/>
          <a:ext cx="8376053" cy="4280765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87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714375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186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719263"/>
          <a:ext cx="8376053" cy="4280765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190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714375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288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719263"/>
          <a:ext cx="8376053" cy="4280765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292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714375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390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719263"/>
          <a:ext cx="8376053" cy="4280765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95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714375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493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719263"/>
          <a:ext cx="8376053" cy="4280765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497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714375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595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719263"/>
          <a:ext cx="8376053" cy="4280765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599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 idx="4294967295"/>
          </p:nvPr>
        </p:nvSpPr>
        <p:spPr>
          <a:xfrm>
            <a:off x="0" y="-71438"/>
            <a:ext cx="3643313" cy="3937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741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CaixaDeTexto 8"/>
          <p:cNvSpPr txBox="1">
            <a:spLocks noChangeArrowheads="1"/>
          </p:cNvSpPr>
          <p:nvPr/>
        </p:nvSpPr>
        <p:spPr bwMode="auto">
          <a:xfrm>
            <a:off x="285750" y="428625"/>
            <a:ext cx="86439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Arial Black" pitchFamily="34" charset="0"/>
              </a:rPr>
              <a:t>Compra das mercadorias para revenda;</a:t>
            </a:r>
          </a:p>
          <a:p>
            <a:endParaRPr lang="pt-BR" sz="2400"/>
          </a:p>
          <a:p>
            <a:r>
              <a:rPr lang="pt-BR" sz="2400"/>
              <a:t>D – Mercadorias para Revenda (Ativo Circulante – Estoques) </a:t>
            </a:r>
            <a:r>
              <a:rPr lang="pt-BR" sz="2400">
                <a:latin typeface="Arial Black" pitchFamily="34" charset="0"/>
              </a:rPr>
              <a:t>R$ 1.190,00</a:t>
            </a:r>
          </a:p>
          <a:p>
            <a:r>
              <a:rPr lang="pt-BR" sz="2400"/>
              <a:t/>
            </a:r>
            <a:br>
              <a:rPr lang="pt-BR" sz="2400"/>
            </a:br>
            <a:r>
              <a:rPr lang="pt-BR" sz="2400"/>
              <a:t>C – Fornecedores (Passivo Circulante – Contas a pagar) </a:t>
            </a:r>
            <a:r>
              <a:rPr lang="pt-BR" sz="2400">
                <a:latin typeface="Arial Black" pitchFamily="34" charset="0"/>
              </a:rPr>
              <a:t>R$ 1.190,00</a:t>
            </a:r>
          </a:p>
          <a:p>
            <a:endParaRPr lang="pt-BR" sz="2400"/>
          </a:p>
          <a:p>
            <a:pPr algn="just"/>
            <a:r>
              <a:rPr lang="pt-BR" sz="2400"/>
              <a:t>	Essa operação não dá direito ao crédito do ICMS à empresa compradora, porque este imposto já foi pago antecipadamente pelo próprio fabricante dos produtos. </a:t>
            </a:r>
          </a:p>
          <a:p>
            <a:pPr algn="just"/>
            <a:r>
              <a:rPr lang="pt-BR" sz="2400"/>
              <a:t>	Assim, quando da revenda pela empresa compradora, também não será devida qualquer parcela de ICMS.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714375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698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719263"/>
          <a:ext cx="8376053" cy="4280765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$ 333,75</a:t>
                      </a: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702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8" descr="Como o dinheiro chega a nó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46000" contrast="-68000"/>
          </a:blip>
          <a:srcRect/>
          <a:stretch>
            <a:fillRect/>
          </a:stretch>
        </p:blipFill>
        <p:spPr bwMode="auto">
          <a:xfrm>
            <a:off x="357188" y="357188"/>
            <a:ext cx="8429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75" y="2000250"/>
            <a:ext cx="7715250" cy="9286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VALOR ADICIONADO GERADO EM RELAÇÃO AO ICMS RECOLHIDO</a:t>
            </a:r>
            <a:endParaRPr lang="pt-BR" sz="28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8005" name="Picture 3" descr="Logo novo Prefeitura Itaja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28625" y="3357563"/>
          <a:ext cx="8376053" cy="2668272"/>
        </p:xfrm>
        <a:graphic>
          <a:graphicData uri="http://schemas.openxmlformats.org/drawingml/2006/table">
            <a:tbl>
              <a:tblPr/>
              <a:tblGrid>
                <a:gridCol w="5643602"/>
                <a:gridCol w="2732451"/>
              </a:tblGrid>
              <a:tr h="90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 TOTAL = 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$ 868,75</a:t>
                      </a: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Recolhimento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ICMS    = 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$ 238,00</a:t>
                      </a: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3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 TOTAL = </a:t>
                      </a: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3,65 X Rec.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ICMS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801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8"/>
          <p:cNvSpPr>
            <a:spLocks noChangeArrowheads="1"/>
          </p:cNvSpPr>
          <p:nvPr/>
        </p:nvSpPr>
        <p:spPr bwMode="auto">
          <a:xfrm>
            <a:off x="357188" y="857250"/>
            <a:ext cx="8286750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FF0000"/>
                </a:solidFill>
                <a:latin typeface="Verdana" pitchFamily="34" charset="0"/>
              </a:rPr>
              <a:t>4) </a:t>
            </a:r>
            <a:r>
              <a:rPr lang="pt-BR" sz="3500" b="1" dirty="0">
                <a:solidFill>
                  <a:srgbClr val="FF0000"/>
                </a:solidFill>
                <a:latin typeface="Verdana" pitchFamily="34" charset="0"/>
              </a:rPr>
              <a:t>VENDA DO PRODUTO SEM ST CONSIDERANDO ICMS DE 17 %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428625" y="0"/>
            <a:ext cx="3214688" cy="357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6179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7" name="Rectangle 1028"/>
          <p:cNvSpPr>
            <a:spLocks noChangeArrowheads="1"/>
          </p:cNvSpPr>
          <p:nvPr/>
        </p:nvSpPr>
        <p:spPr bwMode="auto">
          <a:xfrm>
            <a:off x="1857375" y="2786063"/>
            <a:ext cx="3286125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INDÚSTRIA</a:t>
            </a:r>
          </a:p>
        </p:txBody>
      </p:sp>
      <p:sp>
        <p:nvSpPr>
          <p:cNvPr id="161798" name="Rectangle 1028"/>
          <p:cNvSpPr>
            <a:spLocks noChangeArrowheads="1"/>
          </p:cNvSpPr>
          <p:nvPr/>
        </p:nvSpPr>
        <p:spPr bwMode="auto">
          <a:xfrm>
            <a:off x="3214688" y="4357688"/>
            <a:ext cx="4214812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DISTRIBUIDOR</a:t>
            </a:r>
          </a:p>
        </p:txBody>
      </p:sp>
      <p:sp>
        <p:nvSpPr>
          <p:cNvPr id="161799" name="Rectangle 1028"/>
          <p:cNvSpPr>
            <a:spLocks noChangeArrowheads="1"/>
          </p:cNvSpPr>
          <p:nvPr/>
        </p:nvSpPr>
        <p:spPr bwMode="auto">
          <a:xfrm>
            <a:off x="1071563" y="5786438"/>
            <a:ext cx="4097337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VAREJO</a:t>
            </a:r>
          </a:p>
        </p:txBody>
      </p:sp>
      <p:pic>
        <p:nvPicPr>
          <p:cNvPr id="161800" name="Picture 2" descr="http://www.dasein.com.br/files/blog/image-1737_1325797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574925"/>
            <a:ext cx="121443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1" name="Picture 4" descr="http://www.gruposerafim.com.br/wp-content/uploads/2011/06/Centro_de_Distribui%C3%A7%C3%A3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614738"/>
            <a:ext cx="20716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2" name="Picture 6" descr="http://www.carloshilsdorf.com.br/adm/editor/uploads/varej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5086350"/>
            <a:ext cx="121443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3" name="Picture 8" descr="http://exame.abril.com.br/assets/pictures/16565/size_590_varejo-fogao-eletrodomesticos-vendas.jpg?12875764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5286375"/>
            <a:ext cx="12858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4" name="Picture 10" descr="http://www.joserobertosalgado.com.br/wp-content/uploads/2011/08/jose-roberto-salgado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13" y="2857500"/>
            <a:ext cx="1493837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ector de seta reta 15"/>
          <p:cNvCxnSpPr>
            <a:stCxn id="161797" idx="2"/>
            <a:endCxn id="161798" idx="0"/>
          </p:cNvCxnSpPr>
          <p:nvPr/>
        </p:nvCxnSpPr>
        <p:spPr>
          <a:xfrm rot="16200000" flipH="1">
            <a:off x="3902869" y="2937669"/>
            <a:ext cx="1017588" cy="182245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61798" idx="2"/>
            <a:endCxn id="161799" idx="0"/>
          </p:cNvCxnSpPr>
          <p:nvPr/>
        </p:nvCxnSpPr>
        <p:spPr>
          <a:xfrm rot="5400000">
            <a:off x="3784600" y="4248150"/>
            <a:ext cx="874713" cy="220186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07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282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817786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4314"/>
                <a:gridCol w="1962639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      $ 0,00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286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384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94387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4314"/>
                <a:gridCol w="1962639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      $ 0,00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88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486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94387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4314"/>
                <a:gridCol w="1962639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      $ 0,00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913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589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94387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4314"/>
                <a:gridCol w="1962639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      $ 0,00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5937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691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5136658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4314"/>
                <a:gridCol w="1962639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      $ 0,00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6961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794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5136658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4314"/>
                <a:gridCol w="1962639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      $ 0,00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798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896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5136658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4314"/>
                <a:gridCol w="1962639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      $ 0,00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900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 idx="4294967295"/>
          </p:nvPr>
        </p:nvSpPr>
        <p:spPr>
          <a:xfrm>
            <a:off x="0" y="71414"/>
            <a:ext cx="2714611" cy="2143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200" dirty="0" smtClean="0"/>
              <a:t>MOVIMENTO ECONÔMICO</a:t>
            </a:r>
            <a:endParaRPr lang="pt-BR" sz="1200" dirty="0"/>
          </a:p>
        </p:txBody>
      </p:sp>
      <p:pic>
        <p:nvPicPr>
          <p:cNvPr id="1741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908622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10"/>
          <p:cNvSpPr txBox="1">
            <a:spLocks noChangeArrowheads="1"/>
          </p:cNvSpPr>
          <p:nvPr/>
        </p:nvSpPr>
        <p:spPr bwMode="auto">
          <a:xfrm>
            <a:off x="2071702" y="285728"/>
            <a:ext cx="43576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 smtClean="0"/>
              <a:t>PORTARIA 233/2012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6998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5136658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4314"/>
                <a:gridCol w="1962639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      $ 0,00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Recolhimento de ICMS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0033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101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5136658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4314"/>
                <a:gridCol w="1962639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      $ 0,00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Recolhimento de ICMS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$ 170,00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1057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203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428750"/>
          <a:ext cx="8518930" cy="4996230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2243366"/>
                <a:gridCol w="1787136"/>
                <a:gridCol w="1945448"/>
              </a:tblGrid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baseline="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8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2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7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5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208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306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428750"/>
          <a:ext cx="8518930" cy="4996230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2243366"/>
                <a:gridCol w="1787136"/>
                <a:gridCol w="1945448"/>
              </a:tblGrid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$ 830,00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8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2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7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5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310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08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428750"/>
          <a:ext cx="8518930" cy="4996230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2243366"/>
                <a:gridCol w="1787136"/>
                <a:gridCol w="1945448"/>
              </a:tblGrid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$ 830,00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8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2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7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5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13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510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428750"/>
          <a:ext cx="8518930" cy="4996230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2243366"/>
                <a:gridCol w="1787136"/>
                <a:gridCol w="1945448"/>
              </a:tblGrid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$ 830,00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8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2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7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5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515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613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428750"/>
          <a:ext cx="8518930" cy="4996230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2243366"/>
                <a:gridCol w="1787136"/>
                <a:gridCol w="1945448"/>
              </a:tblGrid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$ 830,00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8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2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7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5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618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715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428750"/>
          <a:ext cx="8518930" cy="4996230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2243366"/>
                <a:gridCol w="1787136"/>
                <a:gridCol w="1945448"/>
              </a:tblGrid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$ 830,00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8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2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7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5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720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818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428750"/>
          <a:ext cx="8518930" cy="4996230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2243366"/>
                <a:gridCol w="1787136"/>
                <a:gridCol w="1945448"/>
              </a:tblGrid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$ 830,00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8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2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7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5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822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920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428750"/>
          <a:ext cx="8518930" cy="4996230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2243366"/>
                <a:gridCol w="1787136"/>
                <a:gridCol w="1945448"/>
              </a:tblGrid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$ 830,00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8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2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7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5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925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8"/>
          <p:cNvSpPr>
            <a:spLocks noChangeArrowheads="1"/>
          </p:cNvSpPr>
          <p:nvPr/>
        </p:nvSpPr>
        <p:spPr bwMode="auto">
          <a:xfrm>
            <a:off x="1071563" y="571500"/>
            <a:ext cx="7143750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4500" b="1">
                <a:latin typeface="Verdana" pitchFamily="34" charset="0"/>
              </a:rPr>
              <a:t>FLUXO DO PROCESSO</a:t>
            </a:r>
          </a:p>
        </p:txBody>
      </p:sp>
      <p:sp>
        <p:nvSpPr>
          <p:cNvPr id="1843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428625" y="0"/>
            <a:ext cx="3214688" cy="357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8437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1028"/>
          <p:cNvSpPr>
            <a:spLocks noChangeArrowheads="1"/>
          </p:cNvSpPr>
          <p:nvPr/>
        </p:nvSpPr>
        <p:spPr bwMode="auto">
          <a:xfrm>
            <a:off x="1214438" y="1857375"/>
            <a:ext cx="4214812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INDÚSTRIA</a:t>
            </a:r>
          </a:p>
        </p:txBody>
      </p:sp>
      <p:pic>
        <p:nvPicPr>
          <p:cNvPr id="18439" name="Picture 2" descr="http://www.dasein.com.br/files/blog/image-1737_1325797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285875"/>
            <a:ext cx="1500187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http://www.joserobertosalgado.com.br/wp-content/uploads/2011/08/jose-roberto-salgad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1475" y="1697038"/>
            <a:ext cx="190976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022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428750"/>
          <a:ext cx="8518930" cy="4996230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2243366"/>
                <a:gridCol w="1787136"/>
                <a:gridCol w="1945448"/>
              </a:tblGrid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$ 830,00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8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2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7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5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027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125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428750"/>
          <a:ext cx="8518930" cy="5022144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2243366"/>
                <a:gridCol w="1787136"/>
                <a:gridCol w="1945448"/>
              </a:tblGrid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$ 830,00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8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2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7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5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Recolhimento de ICMS = (17% X  $ 1.317,46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) – ( 17% X $ 1.000,00)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130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227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50" y="1428750"/>
          <a:ext cx="8518930" cy="5022144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2243366"/>
                <a:gridCol w="1787136"/>
                <a:gridCol w="1945448"/>
              </a:tblGrid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50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$ 830,00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687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87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24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87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7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$ 317,46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050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Recolhimento de ICMS = (17% X  $ 1.317,46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) – ( 17% X $ 1.000,00)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$ 53,97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232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330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23461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571504"/>
                <a:gridCol w="1785950"/>
                <a:gridCol w="1732319"/>
              </a:tblGrid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baseline="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5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2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353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2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23461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571504"/>
                <a:gridCol w="1785950"/>
                <a:gridCol w="1732319"/>
              </a:tblGrid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$ 1.093,49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5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2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77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534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23461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571504"/>
                <a:gridCol w="1785950"/>
                <a:gridCol w="1732319"/>
              </a:tblGrid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$ 1.093,49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5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2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5401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637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23461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571504"/>
                <a:gridCol w="1785950"/>
                <a:gridCol w="1732319"/>
              </a:tblGrid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$ 1.093,49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5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642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739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23461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571504"/>
                <a:gridCol w="1785950"/>
                <a:gridCol w="1732319"/>
              </a:tblGrid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$ 1.093,49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5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744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842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23461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571504"/>
                <a:gridCol w="1785950"/>
                <a:gridCol w="1732319"/>
              </a:tblGrid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$ 1.093,49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5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8473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944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23461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571504"/>
                <a:gridCol w="1785950"/>
                <a:gridCol w="1732319"/>
              </a:tblGrid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$ 1.093,49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5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9497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8"/>
          <p:cNvSpPr>
            <a:spLocks noChangeArrowheads="1"/>
          </p:cNvSpPr>
          <p:nvPr/>
        </p:nvSpPr>
        <p:spPr bwMode="auto">
          <a:xfrm>
            <a:off x="1071563" y="571500"/>
            <a:ext cx="7143750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4500" b="1">
                <a:latin typeface="Verdana" pitchFamily="34" charset="0"/>
              </a:rPr>
              <a:t>FLUXO DO PROCESSO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428625" y="0"/>
            <a:ext cx="3214688" cy="357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946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1028"/>
          <p:cNvSpPr>
            <a:spLocks noChangeArrowheads="1"/>
          </p:cNvSpPr>
          <p:nvPr/>
        </p:nvSpPr>
        <p:spPr bwMode="auto">
          <a:xfrm>
            <a:off x="1214438" y="1857375"/>
            <a:ext cx="4214812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INDÚSTRIA</a:t>
            </a:r>
          </a:p>
        </p:txBody>
      </p:sp>
      <p:sp>
        <p:nvSpPr>
          <p:cNvPr id="19462" name="Rectangle 1028"/>
          <p:cNvSpPr>
            <a:spLocks noChangeArrowheads="1"/>
          </p:cNvSpPr>
          <p:nvPr/>
        </p:nvSpPr>
        <p:spPr bwMode="auto">
          <a:xfrm>
            <a:off x="3214688" y="3714750"/>
            <a:ext cx="4214812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DISTRIBUIDOR</a:t>
            </a:r>
          </a:p>
        </p:txBody>
      </p:sp>
      <p:pic>
        <p:nvPicPr>
          <p:cNvPr id="19463" name="Picture 2" descr="http://www.dasein.com.br/files/blog/image-1737_1325797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285875"/>
            <a:ext cx="1500187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http://www.gruposerafim.com.br/wp-content/uploads/2011/06/Centro_de_Distribui%C3%A7%C3%A3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957513"/>
            <a:ext cx="2643188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http://www.joserobertosalgado.com.br/wp-content/uploads/2011/08/jose-roberto-salgad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1475" y="1697038"/>
            <a:ext cx="190976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ector de seta reta 15"/>
          <p:cNvCxnSpPr>
            <a:stCxn id="19461" idx="2"/>
            <a:endCxn id="19462" idx="0"/>
          </p:cNvCxnSpPr>
          <p:nvPr/>
        </p:nvCxnSpPr>
        <p:spPr>
          <a:xfrm rot="16200000" flipH="1">
            <a:off x="3670300" y="2062163"/>
            <a:ext cx="1303337" cy="200183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046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23461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571504"/>
                <a:gridCol w="1785950"/>
                <a:gridCol w="1732319"/>
              </a:tblGrid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$ 1.093,49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5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0521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149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23461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571504"/>
                <a:gridCol w="1785950"/>
                <a:gridCol w="1732319"/>
              </a:tblGrid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$ 1.093,49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5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$ 418,24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154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251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115955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571504"/>
                <a:gridCol w="1785950"/>
                <a:gridCol w="1732319"/>
              </a:tblGrid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$ 1.093,49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5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$ 418,24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Recolhimento de ICMS = (17% X  $ 1.735,70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) – ( 17% X $ 1.317,46)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256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4857750" cy="642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354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115955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571504"/>
                <a:gridCol w="1785950"/>
                <a:gridCol w="1732319"/>
              </a:tblGrid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 de Lucro) + ICMS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37 %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$ 1.093,49 / 0,63 =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47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259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$ 1.317,46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$ 1.735,70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$ 418,24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Recolhimento de ICMS = (17% X  $ 1.735,70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) – ( 17% X $ 1.317,46)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$ 71,10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3593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8" descr="Como o dinheiro chega a nó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46000" contrast="-68000"/>
          </a:blip>
          <a:srcRect/>
          <a:stretch>
            <a:fillRect/>
          </a:stretch>
        </p:blipFill>
        <p:spPr bwMode="auto">
          <a:xfrm>
            <a:off x="357188" y="357188"/>
            <a:ext cx="8429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75" y="2000250"/>
            <a:ext cx="7715250" cy="9286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VALOR ADICIONADO GERADO EM RELAÇÃO AO ICMS RECOLHIDO</a:t>
            </a:r>
            <a:endParaRPr lang="pt-BR" sz="28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4565" name="Picture 3" descr="Logo novo Prefeitura Itaja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28625" y="3357563"/>
          <a:ext cx="8376053" cy="2668272"/>
        </p:xfrm>
        <a:graphic>
          <a:graphicData uri="http://schemas.openxmlformats.org/drawingml/2006/table">
            <a:tbl>
              <a:tblPr/>
              <a:tblGrid>
                <a:gridCol w="5643602"/>
                <a:gridCol w="2732451"/>
              </a:tblGrid>
              <a:tr h="90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 TOTAL = 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$ 935,70</a:t>
                      </a: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Recolhimento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ICMS    = 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$ 295,07</a:t>
                      </a: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3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4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 TOTAL =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3,17 X R</a:t>
                      </a:r>
                      <a:r>
                        <a:rPr lang="pt-BR" sz="24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ICMS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75" y="1341438"/>
            <a:ext cx="7715250" cy="92868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VALOR ADICIONADO GERADO EM RELAÇÃO AO ICMS RECOLHIDO</a:t>
            </a:r>
            <a:endParaRPr lang="pt-BR" sz="28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558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714348" y="2357430"/>
          <a:ext cx="7725024" cy="4032448"/>
        </p:xfrm>
        <a:graphic>
          <a:graphicData uri="http://schemas.openxmlformats.org/drawingml/2006/table">
            <a:tbl>
              <a:tblPr/>
              <a:tblGrid>
                <a:gridCol w="1357322"/>
                <a:gridCol w="1500198"/>
                <a:gridCol w="1571636"/>
                <a:gridCol w="1571636"/>
                <a:gridCol w="1724232"/>
              </a:tblGrid>
              <a:tr h="1121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rgbClr val="FF0000"/>
                          </a:solidFill>
                        </a:rPr>
                        <a:t>1. Considerando informação do Q.51 em todas as etapas</a:t>
                      </a:r>
                      <a:endParaRPr lang="pt-B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FF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FF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Com informação Q.51 na IND e Ajustes  na </a:t>
                      </a:r>
                      <a:r>
                        <a:rPr lang="pt-BR" sz="1200" b="1" dirty="0" err="1" smtClean="0">
                          <a:solidFill>
                            <a:srgbClr val="FF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Distr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. E Varejo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FF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3.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FF0000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Sem exclusão de ST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4. </a:t>
                      </a:r>
                    </a:p>
                    <a:p>
                      <a:pPr algn="l"/>
                      <a:r>
                        <a:rPr lang="pt-BR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Sem ST mas com preço de </a:t>
                      </a:r>
                      <a:r>
                        <a:rPr lang="pt-BR" sz="1200" b="1" smtClean="0">
                          <a:solidFill>
                            <a:srgbClr val="FF0000"/>
                          </a:solidFill>
                          <a:latin typeface="+mn-lt"/>
                        </a:rPr>
                        <a:t>venda idêntico </a:t>
                      </a:r>
                      <a:r>
                        <a:rPr lang="pt-BR" sz="12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aos itens 1,2</a:t>
                      </a:r>
                      <a:r>
                        <a:rPr lang="pt-BR" sz="12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e 3</a:t>
                      </a:r>
                      <a:endParaRPr lang="pt-BR" sz="12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0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4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TOTAL = 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$ 992,50</a:t>
                      </a:r>
                      <a:endParaRPr lang="pt-BR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$ 935,70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Recolhimento</a:t>
                      </a:r>
                      <a:r>
                        <a:rPr lang="pt-BR" sz="14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ICMS  = 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$ 238,00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$ 238,00</a:t>
                      </a:r>
                      <a:endParaRPr lang="pt-BR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$ 238,00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$ 295,07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4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TOTAL </a:t>
                      </a:r>
                      <a:r>
                        <a:rPr lang="pt-BR" sz="14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X Rec. </a:t>
                      </a:r>
                      <a:r>
                        <a:rPr lang="pt-BR" sz="14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ICMS</a:t>
                      </a:r>
                      <a:endParaRPr lang="pt-BR" sz="1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ítulo 1"/>
          <p:cNvSpPr txBox="1">
            <a:spLocks/>
          </p:cNvSpPr>
          <p:nvPr/>
        </p:nvSpPr>
        <p:spPr>
          <a:xfrm>
            <a:off x="1357313" y="554038"/>
            <a:ext cx="6572250" cy="7143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45720" rIns="4572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RESUMO GERAL</a:t>
            </a:r>
            <a:endParaRPr lang="pt-BR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5627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2305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 </a:t>
            </a:r>
          </a:p>
          <a:p>
            <a:pPr algn="ctr"/>
            <a:endParaRPr lang="pt-BR" sz="15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8"/>
          <p:cNvSpPr>
            <a:spLocks noChangeArrowheads="1"/>
          </p:cNvSpPr>
          <p:nvPr/>
        </p:nvSpPr>
        <p:spPr bwMode="auto">
          <a:xfrm>
            <a:off x="0" y="41433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pt-BR" sz="6000" b="1">
                <a:solidFill>
                  <a:schemeClr val="accent2"/>
                </a:solidFill>
                <a:latin typeface="Verdana" pitchFamily="34" charset="0"/>
              </a:rPr>
              <a:t>MUITO OBRIGADO...</a:t>
            </a:r>
            <a:endParaRPr lang="pt-BR" sz="6000" b="1">
              <a:latin typeface="Arial Black" pitchFamily="34" charset="0"/>
            </a:endParaRPr>
          </a:p>
        </p:txBody>
      </p:sp>
      <p:pic>
        <p:nvPicPr>
          <p:cNvPr id="196611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2" name="Picture 2" descr="Resultado de imagem para aplaus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0"/>
            <a:ext cx="3214687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286375" y="6500813"/>
            <a:ext cx="3786188" cy="357187"/>
          </a:xfrm>
        </p:spPr>
        <p:txBody>
          <a:bodyPr/>
          <a:lstStyle/>
          <a:p>
            <a:pPr algn="r">
              <a:defRPr/>
            </a:pPr>
            <a:r>
              <a:rPr lang="pt-BR" sz="1600" b="1" dirty="0">
                <a:solidFill>
                  <a:schemeClr val="tx1"/>
                </a:solidFill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1028"/>
          <p:cNvSpPr>
            <a:spLocks noChangeArrowheads="1"/>
          </p:cNvSpPr>
          <p:nvPr/>
        </p:nvSpPr>
        <p:spPr bwMode="auto">
          <a:xfrm>
            <a:off x="6143625" y="1428750"/>
            <a:ext cx="300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pt-BR" sz="2000" b="1">
                <a:solidFill>
                  <a:schemeClr val="accent2"/>
                </a:solidFill>
                <a:latin typeface="Verdana" pitchFamily="34" charset="0"/>
              </a:rPr>
              <a:t>MUITO OBRIGADO...</a:t>
            </a:r>
            <a:endParaRPr lang="pt-BR" sz="2000" b="1">
              <a:latin typeface="Arial Black" pitchFamily="34" charset="0"/>
            </a:endParaRPr>
          </a:p>
        </p:txBody>
      </p:sp>
      <p:pic>
        <p:nvPicPr>
          <p:cNvPr id="197635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8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6" name="Picture 2" descr="Resultado de imagem para aplaus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7" name="Retângulo 5"/>
          <p:cNvSpPr>
            <a:spLocks noChangeArrowheads="1"/>
          </p:cNvSpPr>
          <p:nvPr/>
        </p:nvSpPr>
        <p:spPr bwMode="auto">
          <a:xfrm>
            <a:off x="928688" y="2928938"/>
            <a:ext cx="6858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500" b="1" u="sng">
                <a:solidFill>
                  <a:schemeClr val="tx2"/>
                </a:solidFill>
                <a:latin typeface="Verdana" pitchFamily="34" charset="0"/>
              </a:rPr>
              <a:t>CONTATO:</a:t>
            </a:r>
          </a:p>
          <a:p>
            <a:r>
              <a:rPr lang="pt-BR" sz="3000" b="1">
                <a:solidFill>
                  <a:schemeClr val="accent2"/>
                </a:solidFill>
                <a:latin typeface="Verdana" pitchFamily="34" charset="0"/>
              </a:rPr>
              <a:t>Auditor Fiscal</a:t>
            </a:r>
          </a:p>
          <a:p>
            <a:r>
              <a:rPr lang="pt-BR" sz="3000" b="1">
                <a:solidFill>
                  <a:schemeClr val="accent2"/>
                </a:solidFill>
                <a:latin typeface="Verdana" pitchFamily="34" charset="0"/>
              </a:rPr>
              <a:t>José Ronaldo Machado</a:t>
            </a:r>
          </a:p>
          <a:p>
            <a:r>
              <a:rPr lang="pt-BR" sz="3000" b="1">
                <a:solidFill>
                  <a:schemeClr val="accent2"/>
                </a:solidFill>
                <a:latin typeface="Verdana" pitchFamily="34" charset="0"/>
              </a:rPr>
              <a:t>Email: movec@itajai.sc.gov.br</a:t>
            </a:r>
            <a:endParaRPr lang="pt-BR" sz="3000" b="1">
              <a:latin typeface="Arial Black" pitchFamily="34" charset="0"/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286375" y="6500813"/>
            <a:ext cx="3786188" cy="357187"/>
          </a:xfrm>
        </p:spPr>
        <p:txBody>
          <a:bodyPr/>
          <a:lstStyle/>
          <a:p>
            <a:pPr algn="r">
              <a:defRPr/>
            </a:pPr>
            <a:r>
              <a:rPr lang="pt-BR" sz="1600" b="1" dirty="0">
                <a:solidFill>
                  <a:schemeClr val="tx1"/>
                </a:solidFill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8"/>
          <p:cNvSpPr>
            <a:spLocks noChangeArrowheads="1"/>
          </p:cNvSpPr>
          <p:nvPr/>
        </p:nvSpPr>
        <p:spPr bwMode="auto">
          <a:xfrm>
            <a:off x="1071563" y="571500"/>
            <a:ext cx="7143750" cy="69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4500" b="1">
                <a:latin typeface="Verdana" pitchFamily="34" charset="0"/>
              </a:rPr>
              <a:t>FLUXO DO PROCESSO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428625" y="0"/>
            <a:ext cx="3214688" cy="357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2048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028"/>
          <p:cNvSpPr>
            <a:spLocks noChangeArrowheads="1"/>
          </p:cNvSpPr>
          <p:nvPr/>
        </p:nvSpPr>
        <p:spPr bwMode="auto">
          <a:xfrm>
            <a:off x="1214438" y="1857375"/>
            <a:ext cx="4214812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INDÚSTRIA</a:t>
            </a:r>
          </a:p>
        </p:txBody>
      </p:sp>
      <p:sp>
        <p:nvSpPr>
          <p:cNvPr id="20486" name="Rectangle 1028"/>
          <p:cNvSpPr>
            <a:spLocks noChangeArrowheads="1"/>
          </p:cNvSpPr>
          <p:nvPr/>
        </p:nvSpPr>
        <p:spPr bwMode="auto">
          <a:xfrm>
            <a:off x="3214688" y="3714750"/>
            <a:ext cx="4214812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DISTRIBUIDOR</a:t>
            </a:r>
          </a:p>
        </p:txBody>
      </p:sp>
      <p:sp>
        <p:nvSpPr>
          <p:cNvPr id="20487" name="Rectangle 1028"/>
          <p:cNvSpPr>
            <a:spLocks noChangeArrowheads="1"/>
          </p:cNvSpPr>
          <p:nvPr/>
        </p:nvSpPr>
        <p:spPr bwMode="auto">
          <a:xfrm>
            <a:off x="1071563" y="5786438"/>
            <a:ext cx="4097337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VAREJO</a:t>
            </a:r>
          </a:p>
        </p:txBody>
      </p:sp>
      <p:pic>
        <p:nvPicPr>
          <p:cNvPr id="20488" name="Picture 2" descr="http://www.dasein.com.br/files/blog/image-1737_1325797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285875"/>
            <a:ext cx="1500187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http://www.gruposerafim.com.br/wp-content/uploads/2011/06/Centro_de_Distribui%C3%A7%C3%A3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957513"/>
            <a:ext cx="2643188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6" descr="http://www.carloshilsdorf.com.br/adm/editor/uploads/varej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4714875"/>
            <a:ext cx="178593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8" descr="http://exame.abril.com.br/assets/pictures/16565/size_590_varejo-fogao-eletrodomesticos-vendas.jpg?12875764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5286375"/>
            <a:ext cx="16287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0" descr="http://www.joserobertosalgado.com.br/wp-content/uploads/2011/08/jose-roberto-salgado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21475" y="1697038"/>
            <a:ext cx="190976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ector de seta reta 15"/>
          <p:cNvCxnSpPr>
            <a:stCxn id="20485" idx="2"/>
            <a:endCxn id="20486" idx="0"/>
          </p:cNvCxnSpPr>
          <p:nvPr/>
        </p:nvCxnSpPr>
        <p:spPr>
          <a:xfrm rot="16200000" flipH="1">
            <a:off x="3670300" y="2062163"/>
            <a:ext cx="1303337" cy="200183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endCxn id="20487" idx="0"/>
          </p:cNvCxnSpPr>
          <p:nvPr/>
        </p:nvCxnSpPr>
        <p:spPr>
          <a:xfrm rot="10800000" flipV="1">
            <a:off x="3121025" y="4286250"/>
            <a:ext cx="2022475" cy="150018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asein.com.br/files/blog/image-1737_13257973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42259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428625" y="0"/>
            <a:ext cx="3214688" cy="357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21508" name="Picture 3" descr="Logo novo Prefeitura Itaja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028"/>
          <p:cNvSpPr>
            <a:spLocks noChangeArrowheads="1"/>
          </p:cNvSpPr>
          <p:nvPr/>
        </p:nvSpPr>
        <p:spPr bwMode="auto">
          <a:xfrm>
            <a:off x="1857375" y="714375"/>
            <a:ext cx="54292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6000" b="1">
                <a:latin typeface="Verdana" pitchFamily="34" charset="0"/>
              </a:rPr>
              <a:t>INDÚSTRIA</a:t>
            </a:r>
          </a:p>
        </p:txBody>
      </p:sp>
      <p:pic>
        <p:nvPicPr>
          <p:cNvPr id="21510" name="Picture 2" descr="http://www.dicastuning.com.br/wp-content/plugins/wp-o-matic/cache/812ab_tata-nano-ganha-nova-fabrica-para-poder-abastecer-mercado-india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154363"/>
            <a:ext cx="4262438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icastuning.com.br/wp-content/plugins/wp-o-matic/cache/812ab_tata-nano-ganha-nova-fabrica-para-poder-abastecer-mercado-ind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3905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www.magal.ind.br/Magal/upload/institucional/img_0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25"/>
            <a:ext cx="4000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625" y="4214813"/>
            <a:ext cx="8286750" cy="1071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1"/>
                </a:solidFill>
              </a:rPr>
              <a:t>1) Exemplo de INDUSTRIALIZAÇÃO de um PRODUTO “X” ;</a:t>
            </a:r>
            <a:endParaRPr lang="pt-BR" sz="3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2534" name="Picture 3" descr="Logo novo Prefeitura Itaja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500063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355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00063" y="1285875"/>
          <a:ext cx="8143932" cy="4543466"/>
        </p:xfrm>
        <a:graphic>
          <a:graphicData uri="http://schemas.openxmlformats.org/drawingml/2006/table">
            <a:tbl>
              <a:tblPr/>
              <a:tblGrid>
                <a:gridCol w="5572164"/>
                <a:gridCol w="25717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 DE FABRICAÇÃO </a:t>
                      </a: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REGISTRADO </a:t>
                      </a:r>
                      <a:r>
                        <a:rPr lang="pt-BR" sz="25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 DIME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8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8"/>
          <p:cNvSpPr>
            <a:spLocks noChangeArrowheads="1"/>
          </p:cNvSpPr>
          <p:nvPr/>
        </p:nvSpPr>
        <p:spPr bwMode="auto">
          <a:xfrm>
            <a:off x="1500188" y="1500188"/>
            <a:ext cx="62150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4500" b="1">
                <a:latin typeface="Verdana" pitchFamily="34" charset="0"/>
              </a:rPr>
              <a:t>EQUIPE TÉCNICA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428625" y="0"/>
            <a:ext cx="3214688" cy="357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717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2500313"/>
            <a:ext cx="9144000" cy="198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pt-BR" sz="2400" b="1">
                <a:solidFill>
                  <a:schemeClr val="accent2"/>
                </a:solidFill>
                <a:latin typeface="Verdana" pitchFamily="34" charset="0"/>
              </a:rPr>
              <a:t>   </a:t>
            </a:r>
            <a:r>
              <a:rPr lang="pt-BR" sz="2200" b="1">
                <a:solidFill>
                  <a:schemeClr val="accent2"/>
                </a:solidFill>
                <a:latin typeface="Verdana" pitchFamily="34" charset="0"/>
              </a:rPr>
              <a:t>Auditor Fiscal – José Ronaldo Machado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pt-BR" sz="2200" b="1">
                <a:solidFill>
                  <a:schemeClr val="accent2"/>
                </a:solidFill>
                <a:latin typeface="Verdana" pitchFamily="34" charset="0"/>
              </a:rPr>
              <a:t> Consultor Téc. Adm.  – José Carlos Braga Pinheiro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pt-BR" sz="2200" b="1">
                <a:solidFill>
                  <a:schemeClr val="accent2"/>
                </a:solidFill>
                <a:latin typeface="Verdana" pitchFamily="34" charset="0"/>
              </a:rPr>
              <a:t> Técnico Administrativo – Guido Hubes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pt-BR" sz="2200" b="1">
                <a:solidFill>
                  <a:schemeClr val="accent2"/>
                </a:solidFill>
                <a:latin typeface="Verdana" pitchFamily="34" charset="0"/>
              </a:rPr>
              <a:t> Assessor Amfri – Afonso Celso Pereira</a:t>
            </a:r>
          </a:p>
        </p:txBody>
      </p:sp>
      <p:sp>
        <p:nvSpPr>
          <p:cNvPr id="7174" name="Text Box 1037"/>
          <p:cNvSpPr txBox="1">
            <a:spLocks noChangeArrowheads="1"/>
          </p:cNvSpPr>
          <p:nvPr/>
        </p:nvSpPr>
        <p:spPr bwMode="auto">
          <a:xfrm>
            <a:off x="5786438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500063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00063" y="1285875"/>
          <a:ext cx="8143932" cy="4105316"/>
        </p:xfrm>
        <a:graphic>
          <a:graphicData uri="http://schemas.openxmlformats.org/drawingml/2006/table">
            <a:tbl>
              <a:tblPr/>
              <a:tblGrid>
                <a:gridCol w="5572164"/>
                <a:gridCol w="25717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 DE FABRICAÇÃO </a:t>
                      </a: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REGISTRADO </a:t>
                      </a:r>
                      <a:r>
                        <a:rPr lang="pt-BR" sz="25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 DIME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DO PRODUTO</a:t>
                      </a:r>
                      <a:endParaRPr lang="pt-BR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1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500063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560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00063" y="1285875"/>
          <a:ext cx="8143932" cy="4343044"/>
        </p:xfrm>
        <a:graphic>
          <a:graphicData uri="http://schemas.openxmlformats.org/drawingml/2006/table">
            <a:tbl>
              <a:tblPr/>
              <a:tblGrid>
                <a:gridCol w="5572164"/>
                <a:gridCol w="25717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 DE FABRICAÇÃO REGISTRADO NA DIME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DO PRODUTO</a:t>
                      </a:r>
                      <a:endParaRPr lang="pt-BR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MVA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(Margem de Valor Agregada) Substituição Tributária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40 %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3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500063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62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00063" y="1285875"/>
          <a:ext cx="8143932" cy="4781194"/>
        </p:xfrm>
        <a:graphic>
          <a:graphicData uri="http://schemas.openxmlformats.org/drawingml/2006/table">
            <a:tbl>
              <a:tblPr/>
              <a:tblGrid>
                <a:gridCol w="5572164"/>
                <a:gridCol w="25717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 DE FABRICAÇÃO REGISTRADO NA DIME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DO PRODUTO</a:t>
                      </a:r>
                      <a:endParaRPr lang="pt-BR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MVA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(Margem de Valor Agregada) Substituição Tributária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40 %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BASE DE CÁLCULO da</a:t>
                      </a:r>
                      <a:r>
                        <a:rPr lang="pt-BR" sz="25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5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$ 1.400,00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5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500063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765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00063" y="1285875"/>
          <a:ext cx="8143932" cy="4781194"/>
        </p:xfrm>
        <a:graphic>
          <a:graphicData uri="http://schemas.openxmlformats.org/drawingml/2006/table">
            <a:tbl>
              <a:tblPr/>
              <a:tblGrid>
                <a:gridCol w="5572164"/>
                <a:gridCol w="25717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 DE FABRICAÇÃO REGISTRADO NA DIME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DO PRODUTO</a:t>
                      </a:r>
                      <a:endParaRPr lang="pt-BR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MVA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(Margem de Valor Agregada) Substituição Tributária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40 %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BASE DE CÁLCULO da</a:t>
                      </a:r>
                      <a:r>
                        <a:rPr lang="pt-BR" sz="25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5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$ 1.400,00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ICMS ST (17 %) X 1.400,00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=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$ 238,00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8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500063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867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00063" y="1285875"/>
          <a:ext cx="8143932" cy="4781194"/>
        </p:xfrm>
        <a:graphic>
          <a:graphicData uri="http://schemas.openxmlformats.org/drawingml/2006/table">
            <a:tbl>
              <a:tblPr/>
              <a:tblGrid>
                <a:gridCol w="5572164"/>
                <a:gridCol w="25717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 DE FABRICAÇÃO REGISTRADO NA DIME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DO PRODUTO</a:t>
                      </a:r>
                      <a:endParaRPr lang="pt-BR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MVA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(Margem de Valor Agregada) Substituição Tributária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40 %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BASE DE CÁLCULO da</a:t>
                      </a:r>
                      <a:r>
                        <a:rPr lang="pt-BR" sz="25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5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$ 1.400,00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ICMS ST (17 %) X $ 1.400,00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= </a:t>
                      </a:r>
                      <a:endParaRPr lang="pt-BR" sz="22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$ 238,00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ICMS (17 %) X $ 1.000,00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=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$ 170,00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70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500063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970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00063" y="1285875"/>
          <a:ext cx="8143932" cy="4781194"/>
        </p:xfrm>
        <a:graphic>
          <a:graphicData uri="http://schemas.openxmlformats.org/drawingml/2006/table">
            <a:tbl>
              <a:tblPr/>
              <a:tblGrid>
                <a:gridCol w="5572164"/>
                <a:gridCol w="257176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CUSTO DE FABRICAÇÃO REGISTRADO NA DIME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DO PRODUTO</a:t>
                      </a:r>
                      <a:endParaRPr lang="pt-BR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MVA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(Margem de Valor Agregada) Substituição Tributária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40 %</a:t>
                      </a: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BASE DE CÁLCULO da</a:t>
                      </a:r>
                      <a:r>
                        <a:rPr lang="pt-BR" sz="25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5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$ 1.400,00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ICMS ST (17 %) X $ 1.400,00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= </a:t>
                      </a:r>
                      <a:endParaRPr lang="pt-BR" sz="22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$ 238,00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ICMS (17 %) X $ 1.000,00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=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$ 170,00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Substituição</a:t>
                      </a:r>
                      <a:r>
                        <a:rPr lang="pt-BR" sz="25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3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2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368206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6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174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368206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9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32771" name="Text Box 1037"/>
          <p:cNvSpPr txBox="1">
            <a:spLocks noChangeArrowheads="1"/>
          </p:cNvSpPr>
          <p:nvPr/>
        </p:nvSpPr>
        <p:spPr bwMode="auto">
          <a:xfrm>
            <a:off x="6072188" y="6534150"/>
            <a:ext cx="30305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31 de outubro de 2011</a:t>
            </a:r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773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368206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33795" name="Text Box 1037"/>
          <p:cNvSpPr txBox="1">
            <a:spLocks noChangeArrowheads="1"/>
          </p:cNvSpPr>
          <p:nvPr/>
        </p:nvSpPr>
        <p:spPr bwMode="auto">
          <a:xfrm>
            <a:off x="6072188" y="6534150"/>
            <a:ext cx="30305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31 de outubro de 2011</a:t>
            </a:r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3797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368206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s atacadistas pagam ICMS sobre as mercadorias que compram e vendem. Se o benefício, que reduz consideravelmente a carga tributária, acabar, vão desembolsar mais (Monique Renne/Esp. CB/D.A Press - 5/10/06&#10;)"/>
          <p:cNvPicPr>
            <a:picLocks noChangeAspect="1" noChangeArrowheads="1"/>
          </p:cNvPicPr>
          <p:nvPr/>
        </p:nvPicPr>
        <p:blipFill>
          <a:blip r:embed="rId2">
            <a:lum bright="30000" contrast="-42000"/>
          </a:blip>
          <a:srcRect/>
          <a:stretch>
            <a:fillRect/>
          </a:stretch>
        </p:blipFill>
        <p:spPr bwMode="auto">
          <a:xfrm>
            <a:off x="357188" y="571500"/>
            <a:ext cx="837088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428625" y="0"/>
            <a:ext cx="3214688" cy="357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8196" name="Picture 3" descr="Logo novo Prefeitura Itaja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1028"/>
          <p:cNvSpPr>
            <a:spLocks noChangeArrowheads="1"/>
          </p:cNvSpPr>
          <p:nvPr/>
        </p:nvSpPr>
        <p:spPr bwMode="auto">
          <a:xfrm>
            <a:off x="357188" y="2071688"/>
            <a:ext cx="85010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4000" b="1">
                <a:latin typeface="Verdana" pitchFamily="34" charset="0"/>
              </a:rPr>
              <a:t>ESTUDO DA </a:t>
            </a:r>
          </a:p>
          <a:p>
            <a:pPr algn="ctr"/>
            <a:r>
              <a:rPr lang="pt-BR" sz="4000" b="1">
                <a:latin typeface="Verdana" pitchFamily="34" charset="0"/>
              </a:rPr>
              <a:t>SUBSTITUIÇÃO TRIBUTÁRIA NO FLUXO DE PROCESSO:</a:t>
            </a:r>
          </a:p>
          <a:p>
            <a:pPr algn="ctr">
              <a:buFontTx/>
              <a:buChar char="-"/>
            </a:pPr>
            <a:r>
              <a:rPr lang="pt-BR" sz="4000" b="1">
                <a:latin typeface="Verdana" pitchFamily="34" charset="0"/>
              </a:rPr>
              <a:t>INDÚSTRIA;</a:t>
            </a:r>
          </a:p>
          <a:p>
            <a:pPr algn="ctr">
              <a:buFontTx/>
              <a:buChar char="-"/>
            </a:pPr>
            <a:r>
              <a:rPr lang="pt-BR" sz="4000" b="1">
                <a:latin typeface="Verdana" pitchFamily="34" charset="0"/>
              </a:rPr>
              <a:t> DISTRIBUIDOR;</a:t>
            </a:r>
          </a:p>
          <a:p>
            <a:pPr algn="ctr">
              <a:buFontTx/>
              <a:buChar char="-"/>
            </a:pPr>
            <a:r>
              <a:rPr lang="pt-BR" sz="4000" b="1">
                <a:latin typeface="Verdana" pitchFamily="34" charset="0"/>
              </a:rPr>
              <a:t> VAREJO.</a:t>
            </a:r>
          </a:p>
        </p:txBody>
      </p:sp>
      <p:sp>
        <p:nvSpPr>
          <p:cNvPr id="8198" name="Text Box 1037"/>
          <p:cNvSpPr txBox="1">
            <a:spLocks noChangeArrowheads="1"/>
          </p:cNvSpPr>
          <p:nvPr/>
        </p:nvSpPr>
        <p:spPr bwMode="auto">
          <a:xfrm>
            <a:off x="5857875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34819" name="Text Box 1037"/>
          <p:cNvSpPr txBox="1">
            <a:spLocks noChangeArrowheads="1"/>
          </p:cNvSpPr>
          <p:nvPr/>
        </p:nvSpPr>
        <p:spPr bwMode="auto">
          <a:xfrm>
            <a:off x="6072188" y="6534150"/>
            <a:ext cx="30305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31 de outubro de 2011</a:t>
            </a:r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4821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368206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584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49429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8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686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49429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1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789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49429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3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891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687078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896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994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687078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998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6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687078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101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198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687078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203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428625" y="0"/>
            <a:ext cx="3214688" cy="357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43011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1028"/>
          <p:cNvSpPr>
            <a:spLocks noChangeArrowheads="1"/>
          </p:cNvSpPr>
          <p:nvPr/>
        </p:nvSpPr>
        <p:spPr bwMode="auto">
          <a:xfrm>
            <a:off x="1214438" y="571500"/>
            <a:ext cx="68580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6000" b="1">
                <a:latin typeface="Verdana" pitchFamily="34" charset="0"/>
              </a:rPr>
              <a:t>DISTRIBUIDOR</a:t>
            </a:r>
          </a:p>
        </p:txBody>
      </p:sp>
      <p:pic>
        <p:nvPicPr>
          <p:cNvPr id="43013" name="Picture 4" descr="http://www.gruposerafim.com.br/wp-content/uploads/2011/06/Centro_de_Distribui%C3%A7%C3%A3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143250"/>
            <a:ext cx="39512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AutoShape 2" descr="data:image/jpg;base64,/9j/4AAQSkZJRgABAQAAAQABAAD/2wCEAAkGBhQSERQUExQWFBUVFxwaGBcYFyEcHRwYGhccHBwcHRsiHCYiFxwjHBcYHy8gIycpLCwsGx4xNTAqNSYrLCkBCQoKDgwOGg8PGjQkHyQwMDQsKiwvLDQsLiwsNDQsLCwsMiwvLDQpLCwpLCwsLCwsLCwsLCwsKSksLCwsLCwsLP/AABEIAIgAyAMBIgACEQEDEQH/xAAcAAACAwEBAQEAAAAAAAAAAAAFBgADBAIHAQj/xABDEAACAQIEAwUEBwUHAwUAAAABAhEAAwQSITEFQVEGEyJhcTKBkaEUI0JSwdHwB2KSseEVFiQzgrLxctLyQ2Nzs8L/xAAZAQADAQEBAAAAAAAAAAAAAAACAwQBAAX/xAAuEQACAgECAwcEAgMBAAAAAAABAgARAxIhBDFBEyJRYbHR8HGBkcGh4TJS8ST/2gAMAwEAAhEDEQA/AF/j/D2W2rKIOaNCTplO8neaXMTh7jDX8uflT/2vwgSyujwLm413U+dJJxAYeFWM/eYD868dWIEuCgzJhrN5BCsVHrUvYa64Odyw6Ek/KjXCsFnDB7bvk+44UQBJnMjH4RT/ANmuzvD8TZz2sM7kEEi7cBYGNND4WU67iNKIOSek0rQ3nj2F4UW0UFvJRPyFVJhwZygtG+UE1+i+HFlDWktJYg6KLgGk6EBAI6xS32n/AGe5y9+wuHt3iJPtDPHvChz1iCabqJFiLIE8cv8ADbgUt3baanTWK7wOF71ZQj4bHzlhTTguJ6sjK6XUkOhAlTsd6z8Qv37cPZWFHtoEQEjTUQJNKGYnusKM0qOYgLGcIvKpZQGjcD2o9BvXeH4TdcDKG1Egd2SaauH4x71sXEYQetwiNdtF0pr4dZyonOLYHWp8/FtioEb3NVA1zyXE9nMUuQBLku0AFCup15/jV47J4zZbbFugIO2+xr1/i9g95YmP84R/CKtzZLgMDRG9ZJPWtPGsDRXqP5ndkJ4+nBLqyLgyFfaDCCD6ZpOnQVL3Z29ClELg75eXzp47S8MD4hnbw7+KA20CI9W5Ut47gga3cUMCwjKO7OY67DXTQ9Kfjz6qJimGk1MDdmr2n1Vz4N/2GKrHZm93ir3NzKR7RVo+OTQ+6jOH7FWWVYvxoCfC45f9VcDgBw+IULeDgoW1LQOQG+5g/A04utbGAGNzNb7NHaPdnBP/ANdFOznYoX71xXzW7VpR4isk3G2WNJEAmavwjNmENbnkcxGu8zFM/Y7j+a1ca9cuO7XWCn6Q0BV0EA8icxnnSFe71GOIqD8T+zgA/VtZcHfNKEfJgflQ/FdhGCOVS2QkyRcEEgAwJAk6j3ivQMX2ktIhYtcEQB9dOpIA+ZFa8GC9tdb7A6k97Ppv8azs1J2PrD1Ecx6TyhuytxBBsNI5qVPu3oTisKNAbbbkezzGhG2pmvZ8Rw8BWKd+jDY5wdOcCYmJiedec47i1y4wZizZJyAspKgjadAT1J3M0ll0bk7wgbiLisGMx8DDlsfyoeyKTA18qZOLdoLhfu7Y8Z3MLp7xPzrVwzC3XBGUtHtELbB+RFVjIVWz6xRURMewRyPwP5VKPXWuXrhTDoWynxPGg98kGpTtf+20UanrXaBZQAjQtHqCutL+C4ciW/YEhSQd9QKYePDwLP3j/tpWw3ajDyAXggxGUnTkZiNdK8biA5/xBP0l2KusabGJP0R4BU9yYPnk9N9Yqr9nfF1t4d1IykGdYH8/wPuoQvbezLW+9IUqdcumggrtO2oPOKy9jeLArcOdTAAzHUDQ+IADeIGtErvjWyCK8R4zmQN1hbj3a17DAPdbJdBhshY6bLl0/nSyO1oHt38ReDbHu0BjaCTcJPwpsa/giq/S0DHcHIxWdtxoJ5A6nzqjH8HweItI2DQJ4ypYKxGg1lSZ6HSjQrott4J50Im8Y4ph7xDhMQbq7PnCn0MJqKFW+OMDJtlhOxY6+RbQ+8CvRr3YzD2lXvcWqu4lVyZc0epzehgVYvBuEC3kNxWJHtZ9RPMEvAI9NOdUry0sP5EBq6GeZ3OOQxKYawhO85jMdZeJ91ei8OwBZUcufFbViABzA0EzAHTyoFaQYa5cCi3dtIZW8FnLJIVbqqDkM6ZvZJG9EcN2vBEsmoHiygmAGgnTYVNxZyPp0DkfyJ2Ohe8KYzhINy23ePKOQNRvk9NN/lWrD8IFzKbjuQUkwec6cqBcQ7bKbtvJblMwLMZEyNdORywdjvWq726w8gqylAoAGcg79Mu9LGPMHLNuNtveHqUipbjuGEfVqzeJ2KsSM0lgPiDlI86TLK43DOVVr6ljMAZsx+9BmTHMCm/C9oLGIS2zXbds5tfGBl8YYbnoB76E8f4rZUowxEv4T9W5JUeokKAOQM07BrUkfn6xOWjUz2+L4xRBe7p96yD580rLi+O4tpGaRG/0dPONe7kGJ1oxhcfblieIP4jIjE3ljy1WI5++rL2PYEsnEC6hDKnEFiSegK/LcyKr33NmIA3ihhMffttOh0IPeJmHr4h86ZsLxfFKqg2cP7OxtKsD00ihuD43cQ/V3MslQ3gM5M0nl0p5P7SbZkm0G8gH/EfzpJaxzr7Ex9CAbGPvXL1pbuGw+XNOYW9RAJkePePKnrgN1+6WRK6xpAC8vdEbUtXu29l0abBViPCchkE6EAhBsCdZ1oNhu2t8AhbaBdFh50O0gg6zOvurUJvn+vWaQDznoeIxDAakD96f6V4vevkW75KgEToCds5A5yJFFz2xxAthFtqF6qkEc9IaB8OdAbud/pB8Ia6QVBZZksSRGYkanpW6Sxs+Pz55TQQNoEtHJJAidd/xohw/iSeIXbbXA0exeNsjqJCtmnT0rjEcIujcqABrmMCRvVNrh7QYZDtBkxJ6mKs0b7xbuCtARis8ewqCEwlxBpATEgcon/K386lAmtKg8d1Z8v8AxqUur6RNGelcXwgttoSRmUQTPtJv8aXuE8Kt3UD3IJOedh7J00y/rSmLtDd8R/6l/wBgpGwPbU2FCFCQM8HrmPpprUJTKynsue3of6lasoIvz/UY+IYK0GhVteG2jDRTJZ8pJGXpsaGXmuWUd1W2Z10UBhDRoCkMff1rA3bQM5JQwyqkZgNVbMTqPPadPfVt7jlu5bKhoZtIIje5I30I16+hrOyzIQHHhGK4IJE4xfae8igBEt3CfFNsQVjmjDr0kaUbwXEm+j3W8GZMxlIZVbJ90zEHXoDPKBWTGqpt3cwB8GgIH3HIMGRvr4Y5UmYDD3ShuBgEDhGloPiGkxusT1piouZNtqI+8EmjRh/ifF7ji27NmdFBHhUCQxI0AAO/MVV2iWwqr9HuvdZlL3C6ZSHOUZeWYaE++tGA4c92wxN2zbJOUJcbIwUMDm1GoMxpvFXXeyTGf8RhR4R/62w0122qhTp2MU4smoAucQdWVdYuombrpczfhFEMBaDWMVdOJs22VgVtsPFdg5hk6anbyHSqeIcBP0nC2u/w8m2IcXPAApMSxAHiimfiHYyzkeL+HUlgSWvAZfLQR8ulUHSAIijFrgpLXSTrFy3odtXXSesaVp7S4ApiWCd3kJJK5FBUjLmA02BbQ84o5gOy6WixbFWQc9olVuBgVV1YTscxIAHLWhHH7P1zkmd/jltjX+KkFgGoeEYo2grhmIQXlFwE25GaPCcswSCB0191O/EOz9tEU2llXWcxdyQBHsxMGTtB91DOzoS4CAcmfDBIXctJzmNpDEGNNx1oh2H7QhhbUsAbQcchpAj15/KpnZjk7vIUD9+saR3ZRgEzKpa1ZUEaq3eKwPUmIB0213rPxR1VGZRZED7N9s8zyU6NpyidaK479oWIR3CW7ZVWIBJaSAecGORrGvanFlXNy+ht66c8pOw000inEoOcAJkM0dmMLbu21drTODOv0jI28DwZh5nUDcb0RxfArLEIiOhJgn6SjRyjL3kk69NADvtWPs+ttFH+ObVROXN0ifa607vjsNbwPe3HVsiHxlQXLagGPaDEx6b1PjIykgDl88I3IrIAbueddo0t2UNtA75/t5iTCsJgzpMHXQHWsS9pcKHVu6ZRCk5nzAwQTII2iAOdBLHFWZ7rsxjKwUEaAExCg9ayC6Cv+WLkAzMwIgHYjyqnDgoEMPP5cXke6oxv7ScYwWIW01lgrSQyqnIGU0gAmfD1g+6g+K4ge9vlQVNnwrk0ZfEZhhrz36UuDFqxCi0ia7gtIM9C0Uw3y30i/wB3AZojKSpzMSdWB1Mn0iBTMiAHf5uJibbSrhmDxOJDhb4RQBJuXLmszMATE7kkA194lwrF21W2cUbi+yq98+XYxlzQIABHIjprXFizjlU90SqyZh1HiGh3EnXzrTw3F4i26NddwM65irEGNdBECD1M7cpNGcpDncV/MDRa8jcXTgrqvE69VcEfxAxI9alep4n6HiWVLr4pre4zXWaDsTEHl0mvlAMyvymMjLzEs42/j/1L/sWljg/ArF9FLj75J7wrMHYCI+1qeWlHuN3PFr94f7EpQ4N2qWxCMmYCQDA1zR5T7qj05Cjdnz29DH2ARq8/1DHE+yGEBIVSALavrcMksxBPpAH5Uu3eyoFpnW441aFKgghXKjUH55fdRLFdu1fNltZcyrbEMB7BJnUa+0NOUVk/t+0bIUyGBb7P3rmbcHXc03/0gi76efScBjI284Nu4LEWVaASgGpU6RHMGOXlzqlcYndEAZZZTz5ctBEetGMXxu29q4MxErAnUn6uOY2nTSley0mDsT+I/CqsdsLcUYDEKaEYr/Fe8WRB7u0LanfZgQf3TyrX2gwaWWt93iLeJAtBpUQE9kBTM6iJ99asF2Z76xnt3LS5lACswSNQdT7iPOK2/wBy3OYm7h47sID3y+0AJE/Glqy1QguDd1FXHApewgYEHurROYGRLkz+utFMFYtd3iTfe6Ly3fqkQfVsYIhhEgGPKtHGeyzNi8Gq3bQDIqBi4YB7epBI0JJIgc9qc8d2btXMy2nsyXzZe8GuhJ09/SnswrYxVHwiPcwzB8RmkgvaWJ/91fwmrsbiw+XMozMSBGjLDWzEbEFm230GulMOJ4A31o77DmXW4oS5mYBGzQfLltoedLeI4c6upZSAvPSJzJENz2+RqbIRdRyA1vBnBuGXipuWfHEMUEhxqVDJp7QynbeaY+GjD4klu6RHg5wFAEyokAj103EkGuey3FUCjOwWbaoNfDIZoB+7oZhtDWvi+CTvVbIpLrLA2g+bbx5QYGnMe15RSHyFshVhVdY3TSxfucPkE/R7ZDZoIuAaEmDl5elZw1xbRtt/lkgkZgfEBlkCZmDFFuH4YFAfo9gidJsGYBM/a1qvG37YRw1myvh8JWwykGdGB1iOhpqsC1A+s22A3AhLBdo8TmyWrdlYHNIAjTU59KY+0GKSzhAblqxLOua4CjuZYsfCEk/d3OlKGHzC8bhuWznJDA2s4OY5iMuYmuO0uLAVfq7IM6ZcPkGinQncr5dY6UnHjVWoVv4Q8h7v/feKl29culmVWc7uQD4VB1/nM+dNvCcSiYfEKUzTbAUZiI0bWOdKi4yc5MFnYGAABOnIQF51tbjhtKUUo63AJKg6aSRrGoza+lWujMCFHzaIBUAE9f7mpbIHD1M655I8wNP+K4lhfYn7XcsOhBC6j3z8KGjjpNpbA9gEmeex086vu4tg2beLNkgfAx8RQlGF6ut+omFlJsRks3h4wTp3hMTznmarx9rvMqKYZrmhJ0G5103ig9jiV5WJWwxBJJgbGdRtyr5i+M3x4+6yBTIPQ7R86R2DdptX5EaMi6I38L4e1vFW7ZvoXUd4MokQpGhMKRJ6edSljhXE8XfxOa2IvC3Et4fq5nQZep3qUhlfGa1KI3Xq3O/2PtGvjh1MmfH8u7t/0pe4N2dt3sOLjoCPEC3eldvZEQQOdFeFcZ763euxBVtBvEhV39BRjFXT4xyFy0NuRy/nU+biHxk4152N7+eMxMQamMUsb2bwsNlkhVQz3hIzOxB8WUToB76E4zs3bVUIZpfLuw0lyp0A1AjenriQULjHyiUVRO2gGYeW5pEudpQyWxk9gifENQLhbppvyqvhc+XNut7V18oGTGi7fWVXuz4Ck52EDoDPhnfMPSsd7h5FxUD5s2WCV+9t15itd7jwIYR7XPT7sDlWN+Jg3VuEDwldOuUz0q9O16xLaOkNYNu5W4neZyyDwiYUhlM+WgI01hj50w4rhpsfRLrwbN2wdXHhZ+70LIGkGCpLafKga4cOLD+0zknu8u2UAejZvLaKYu11oqtrMjHKohcp0EdOkrHvNcB1MWx32itxNCBhlV/EisSwbKC/ekyJiYGkjnpTV/ZQufSMgKXbjo1lMpUqswQWgZQVJMA9BrS5234WzXMGLSkrcsgIQCVZsxLQeviBPSdabr99b1l/CRdQ2gVIJMKSkDWZLKdPSiZaEDUZXx3ha2ExF20xDLh7Q8On1mZFdgRtI/maDXMdoB3puEHMVZCJKsANQeepOnLzpu7T8MzYfFC3bMsiFIUwVFxSY05KJgcqRbmGdCbjWmAAbWIk7xr6Gk5lXlG4mNT7geyy3UR8xts2kg6F+8dTK76ALoIFEcFhWtXe7dhcyJ4TsBmYE+H7O+vpWTBdrLduyqlSTmc6xALOzCTHIEaiqbvaFXc3VXLlWCJJkeHQ7AbbDQe6pmXMxZW5b1+Y0aQtgwtwi7eFrS2jIQ2+aRJOY6HQgT5UGx9gspOQKCACVGk6gEkt7RonwziLCzoFMhkgk7MYJ201AqnFYj/DMGs7ZZuyxiNiNACTtE86HGjB7qt4RYFZl4Vle6DlQganMzE6CIksfLlXztc1vuwQiKZGqEk8/IUT/vOTYURbUDLqWjaNJjWQKBdo+JC/aXVRGhgk6j+g+ZrsYyHKCRQ+sJ2GgwFYsKzqpYqhaDzgRM+dO/ZbspYv2xnTOCqHNmK6sxBmGEarEneKRLeIAIPQ7fravU+yuKs2OGd+WzP3clJ8OVbrDXwyJlvX3V6b6q2kZqea4xPrHMew5t6DSFBA98LTfwPs7av2bbvnByhSQ0DwkECI1pOxVxCzZTJZi0xliQdI9+9P3Y27/hgDyb8Kj49mXGGU1H8MoLEGbm4RaAle9lixIYgasdYIJ0pU4qjMpRBmbNlUDnrAEzTlbxCMTBUkHYaxSPd40BdIQMSlwEaGCQx6amoeEZ8mUtXKtt/2ZRmAGOiZ8wvEcTbxAiyO9W0EykCMgIg+1v76lfL/AGhdMUbrIVbJkg5lkA+1rr5RUqnJhLUezB2+dYpXA5tCPZbw4W7IIl13HmNqaMU897/8tr/80O4hxFXBI0DZB4jzU7eUxtzqi5xmS0I7hnVlZFJHgiQY2PhrzXR8z66rf29pSKQV86wvxO2Dbxk7EqD6ZVrz5+AFXS02UF2yAwdy0z5wNKecViWe3iIUAuylQTyyjfpqNqAXeHu9xHuXFVlaQEUkSOpY607gWbEDZrl6CKzANygXF8LtqoABzSBJO5np0ggVXjbCWzCourAH0BB5/Cjj8GBADMza8zA9YEV1/Y6clHwn5ma9AcUBVkmTnFual6My2LQDrC3nVbYEFJtz3g9dq04++WZG75iyonhZiTOWcwPX2jHv1nTHftF4UDIC4zMdAoA1JYnp5UwYjsobxZlZkzAQ6EMGUr8Ik/Omgit4sgxVPDLzdw1o3ITYgEAv3hDmRABywJ5iAaZcH2Wu3WZ7RZVN05FvZgQFzHNEaawBvoPSmvgF+/hwLRP1Vu2ioQPEW3aems89ZFbhxm2zrLidTJYdD50rJxF7CCq1EntSXsswt4i8JS2rJmMLce+sssQFQrmAG+4pctNbvXFRg5DpDFmkgM4AZekAkkeQps7Z2A7ZlJLG5aEATKi4CxPUDQ6RSzh+EOjjw5iVAyAgMdZhpkLoD8qwZLUXz/uMC7mUcJ4ba71LVxMwa80ZgfZU5QTDRqoO3lV+Jw4a1csLAUXtNJPdjNIkCCZPLSruG8HNp1ZmK5SYtggwZkS4MadNa2XbRYnQD0j9Cs4jiO93T8ucmPbeC8Fg+7VgSranKZYZd42EGDB91d31c2GtBkAYKCZbWCvKI+z7pramDMbVWuDke+pO1bVZMcFAFTrFXc2UBbQyuG5kEAMI9j94fChHG7OZCQlnMCDKZixGsiIjnRleFTGpqrG8GI2msxOFIqExsRFuYQ89FIBn1BjT1Fev9i+xtvE8Lsg3mUXLZDIFUxLtzPnJHqaRcbwMupGomJ0HKYPXSeVeu/s3McNw4LaqGB16XDXsJlGQUJG66dzFLjH7L8JZQkNc3zNMfAGPAJM8+lJGH4natKpu2+9DFtdCwII6+R5V6b29sk4XEqM5JQwoXnIPLfavHLstYSZkXGGvQqOdAw7TZvGMU6eUfDwOw6ZsqKIDyR1AJ56GDWXD8Itx7dq4fvZA2snfXXSBXNjhWKClfpAIyZQMxjaB9nahGM4bkcZiAZg5f+Ocj4GvNwqSSA/79Y/Pk0V3ecO4vg9u4ykrZEESFtEAx/qO9faBXTdRiUcgAnSSeZ6+lSjbBlY7PEDikAFrGS2gA0A+A/KrJ86fx2SwewR/4zQbj/Z23bC9yjsxJ0mdAOnvFJbCxFg3HjIOUXGXQ61m+jSZ/CmTB9lbre0Bb6yZPwE0Xsdh7YEuzHz0WlrjI3E0sImJh5/UVeMFpOnpP9KeE7H2I9p9f3/6V3b7I4fkbh/1H8qcqA+EAtEThV+3bW8t2yzaeEhJnpBE5TvqdNqwcH7Q37doIcO5AJiMvskyASTrvXpR7J2Bst3XnnqpeyWHHN/4p/CqTkNafeBQO8S/7y3jqMIx/g/7qGPh1+iJFm4MRPiMa5i0sc0xlI5eleh3uy9oKYLrAJ67e6lRFkDf5UvWV6c5tAyYTFuwUuCkCCM0zAGpg9RI99RmB6+un8966I8vjXBikkdYY8JUtpS0k7eU1aQOU/KoI/QroH09KGptypLcSdPhXSeg+FXqh6fOpkrDjMzVO7IEbVfcw6xrFSygrRdtaCP51oxmp1wRdwq67etFMB2ew7WwWtITrqRv8qyXlj/miGCxUJHSn8OKY3Ac3BOP4LYkkW1md41+NBbnBbR1NtD18MUxXgGO/wA6zfRxFY2onYwhQgg4AHmw/wBbfnQvGqBmmSfCRqeQ159P5U3/AEGRpvShxbhmJRg3tKNyo5RG243nnRYUYHcxGY+AmDGnxEKYJJnXzn86lZMbfUtJmeZB9AffofjUq5QQJEDtPfrGEdyM2aPIR/U1vt4SNl0860d+FgQ3wr7cxi8wT+vlUpxov+T7y/UT0lToeU/Cfyr7bsnox9T+FcYfiaOodVaGmPjHXyq5cVP2T7/+a5ezuy2/39px1eEkGYBiPs12bBO+vkNKyYjigRkGTV2yjrME/hRK25IEiKdj0ZLF3+ar0gNazEbBB290/lXLIANRB9a2XnifIUMuuXgiDmiOkedKfs8Rrn5QhbTDxbGEW3K/ZWddqTLbHkR8KesThA63FOgI3HpyFJRQEbCkhmyd4wwANpSQOZM1XkXefnWj6OJ/A1HGnsijCDnClBVek19TKCdCD+FXW7ZGoAr6bJ6a+ddo8pk7QdK7VOomubaTy1mtKYbTei0EzCZLBrRdt1UtmtCppzotEzVBt5dZrlWNbnsiqioH9azRU3VB9xT+hXKKa0PZ6Calu1zg1lbzZwp86jLO+3kauyenvqsoenwpgEwwXxHs7avDUQfvDQ/199SisGpTLiioM9CwgAABuZqsxNtShBiCCNfSpUqHBxHa4SSOQhMtNMGBwarbQBuWvx9N6IJhANc019qV3DFXJGmE9gTgYAd4Lh1IkL5THLrpvVrWgd/h+t6lSvSGJUFL8uKJJkxMkfrpWRMIcoEchUqVG+IZMvehhiBtMvE7hCvl+yvz6UpphyBsfdUqV2PcmEdp2MET9k/CrBhDzE1KlPAmXIMJ+6fhX36ERyPwqVK6ZPrYFtwCfWrlwx/QqVKICDcsWx5fKtCYc9KlStE7nK72EPSs5w+m3yqVKEzZnfD+VVXbcf1/WtfKlDU25WwjeqmNSpXCEeU7F2eWv86lSpTBBn//2Q=="/>
          <p:cNvSpPr>
            <a:spLocks noChangeAspect="1" noChangeArrowheads="1"/>
          </p:cNvSpPr>
          <p:nvPr/>
        </p:nvSpPr>
        <p:spPr bwMode="auto">
          <a:xfrm>
            <a:off x="63500" y="-62865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Verdana" pitchFamily="34" charset="0"/>
            </a:endParaRPr>
          </a:p>
        </p:txBody>
      </p:sp>
      <p:sp>
        <p:nvSpPr>
          <p:cNvPr id="43015" name="AutoShape 4" descr="data:image/jpg;base64,/9j/4AAQSkZJRgABAQAAAQABAAD/2wCEAAkGBhQSERQUExQWFBUVFxwaGBcYFyEcHRwYGhccHBwcHRsiHCYiFxwjHBcYHy8gIycpLCwsGx4xNTAqNSYrLCkBCQoKDgwOGg8PGjQkHyQwMDQsKiwvLDQsLiwsNDQsLCwsMiwvLDQpLCwpLCwsLCwsLCwsLCwsKSksLCwsLCwsLP/AABEIAIgAyAMBIgACEQEDEQH/xAAcAAACAwEBAQEAAAAAAAAAAAAFBgADBAIHAQj/xABDEAACAQIEAwUEBwUHAwUAAAABAhEAAwQSITEFQVEGEyJhcTKBkaEUI0JSwdHwB2KSseEVFiQzgrLxctLyQ2Nzs8L/xAAZAQADAQEBAAAAAAAAAAAAAAACAwQBAAX/xAAuEQACAgECAwcEAgMBAAAAAAABAgARAxIhBDFBEyJRYbHR8HGBkcGh4TJS8ST/2gAMAwEAAhEDEQA/AF/j/D2W2rKIOaNCTplO8neaXMTh7jDX8uflT/2vwgSyujwLm413U+dJJxAYeFWM/eYD868dWIEuCgzJhrN5BCsVHrUvYa64Odyw6Ek/KjXCsFnDB7bvk+44UQBJnMjH4RT/ANmuzvD8TZz2sM7kEEi7cBYGNND4WU67iNKIOSek0rQ3nj2F4UW0UFvJRPyFVJhwZygtG+UE1+i+HFlDWktJYg6KLgGk6EBAI6xS32n/AGe5y9+wuHt3iJPtDPHvChz1iCabqJFiLIE8cv8ADbgUt3baanTWK7wOF71ZQj4bHzlhTTguJ6sjK6XUkOhAlTsd6z8Qv37cPZWFHtoEQEjTUQJNKGYnusKM0qOYgLGcIvKpZQGjcD2o9BvXeH4TdcDKG1Egd2SaauH4x71sXEYQetwiNdtF0pr4dZyonOLYHWp8/FtioEb3NVA1zyXE9nMUuQBLku0AFCup15/jV47J4zZbbFugIO2+xr1/i9g95YmP84R/CKtzZLgMDRG9ZJPWtPGsDRXqP5ndkJ4+nBLqyLgyFfaDCCD6ZpOnQVL3Z29ClELg75eXzp47S8MD4hnbw7+KA20CI9W5Ut47gga3cUMCwjKO7OY67DXTQ9Kfjz6qJimGk1MDdmr2n1Vz4N/2GKrHZm93ir3NzKR7RVo+OTQ+6jOH7FWWVYvxoCfC45f9VcDgBw+IULeDgoW1LQOQG+5g/A04utbGAGNzNb7NHaPdnBP/ANdFOznYoX71xXzW7VpR4isk3G2WNJEAmavwjNmENbnkcxGu8zFM/Y7j+a1ca9cuO7XWCn6Q0BV0EA8icxnnSFe71GOIqD8T+zgA/VtZcHfNKEfJgflQ/FdhGCOVS2QkyRcEEgAwJAk6j3ivQMX2ktIhYtcEQB9dOpIA+ZFa8GC9tdb7A6k97Ppv8azs1J2PrD1Ecx6TyhuytxBBsNI5qVPu3oTisKNAbbbkezzGhG2pmvZ8Rw8BWKd+jDY5wdOcCYmJiedec47i1y4wZizZJyAspKgjadAT1J3M0ll0bk7wgbiLisGMx8DDlsfyoeyKTA18qZOLdoLhfu7Y8Z3MLp7xPzrVwzC3XBGUtHtELbB+RFVjIVWz6xRURMewRyPwP5VKPXWuXrhTDoWynxPGg98kGpTtf+20UanrXaBZQAjQtHqCutL+C4ciW/YEhSQd9QKYePDwLP3j/tpWw3ajDyAXggxGUnTkZiNdK8biA5/xBP0l2KusabGJP0R4BU9yYPnk9N9Yqr9nfF1t4d1IykGdYH8/wPuoQvbezLW+9IUqdcumggrtO2oPOKy9jeLArcOdTAAzHUDQ+IADeIGtErvjWyCK8R4zmQN1hbj3a17DAPdbJdBhshY6bLl0/nSyO1oHt38ReDbHu0BjaCTcJPwpsa/giq/S0DHcHIxWdtxoJ5A6nzqjH8HweItI2DQJ4ypYKxGg1lSZ6HSjQrott4J50Im8Y4ph7xDhMQbq7PnCn0MJqKFW+OMDJtlhOxY6+RbQ+8CvRr3YzD2lXvcWqu4lVyZc0epzehgVYvBuEC3kNxWJHtZ9RPMEvAI9NOdUry0sP5EBq6GeZ3OOQxKYawhO85jMdZeJ91ei8OwBZUcufFbViABzA0EzAHTyoFaQYa5cCi3dtIZW8FnLJIVbqqDkM6ZvZJG9EcN2vBEsmoHiygmAGgnTYVNxZyPp0DkfyJ2Ohe8KYzhINy23ePKOQNRvk9NN/lWrD8IFzKbjuQUkwec6cqBcQ7bKbtvJblMwLMZEyNdORywdjvWq726w8gqylAoAGcg79Mu9LGPMHLNuNtveHqUipbjuGEfVqzeJ2KsSM0lgPiDlI86TLK43DOVVr6ljMAZsx+9BmTHMCm/C9oLGIS2zXbds5tfGBl8YYbnoB76E8f4rZUowxEv4T9W5JUeokKAOQM07BrUkfn6xOWjUz2+L4xRBe7p96yD580rLi+O4tpGaRG/0dPONe7kGJ1oxhcfblieIP4jIjE3ljy1WI5++rL2PYEsnEC6hDKnEFiSegK/LcyKr33NmIA3ihhMffttOh0IPeJmHr4h86ZsLxfFKqg2cP7OxtKsD00ihuD43cQ/V3MslQ3gM5M0nl0p5P7SbZkm0G8gH/EfzpJaxzr7Ex9CAbGPvXL1pbuGw+XNOYW9RAJkePePKnrgN1+6WRK6xpAC8vdEbUtXu29l0abBViPCchkE6EAhBsCdZ1oNhu2t8AhbaBdFh50O0gg6zOvurUJvn+vWaQDznoeIxDAakD96f6V4vevkW75KgEToCds5A5yJFFz2xxAthFtqF6qkEc9IaB8OdAbud/pB8Ia6QVBZZksSRGYkanpW6Sxs+Pz55TQQNoEtHJJAidd/xohw/iSeIXbbXA0exeNsjqJCtmnT0rjEcIujcqABrmMCRvVNrh7QYZDtBkxJ6mKs0b7xbuCtARis8ewqCEwlxBpATEgcon/K386lAmtKg8d1Z8v8AxqUur6RNGelcXwgttoSRmUQTPtJv8aXuE8Kt3UD3IJOedh7J00y/rSmLtDd8R/6l/wBgpGwPbU2FCFCQM8HrmPpprUJTKynsue3of6lasoIvz/UY+IYK0GhVteG2jDRTJZ8pJGXpsaGXmuWUd1W2Z10UBhDRoCkMff1rA3bQM5JQwyqkZgNVbMTqPPadPfVt7jlu5bKhoZtIIje5I30I16+hrOyzIQHHhGK4IJE4xfae8igBEt3CfFNsQVjmjDr0kaUbwXEm+j3W8GZMxlIZVbJ90zEHXoDPKBWTGqpt3cwB8GgIH3HIMGRvr4Y5UmYDD3ShuBgEDhGloPiGkxusT1piouZNtqI+8EmjRh/ifF7ji27NmdFBHhUCQxI0AAO/MVV2iWwqr9HuvdZlL3C6ZSHOUZeWYaE++tGA4c92wxN2zbJOUJcbIwUMDm1GoMxpvFXXeyTGf8RhR4R/62w0122qhTp2MU4smoAucQdWVdYuombrpczfhFEMBaDWMVdOJs22VgVtsPFdg5hk6anbyHSqeIcBP0nC2u/w8m2IcXPAApMSxAHiimfiHYyzkeL+HUlgSWvAZfLQR8ulUHSAIijFrgpLXSTrFy3odtXXSesaVp7S4ApiWCd3kJJK5FBUjLmA02BbQ84o5gOy6WixbFWQc9olVuBgVV1YTscxIAHLWhHH7P1zkmd/jltjX+KkFgGoeEYo2grhmIQXlFwE25GaPCcswSCB0191O/EOz9tEU2llXWcxdyQBHsxMGTtB91DOzoS4CAcmfDBIXctJzmNpDEGNNx1oh2H7QhhbUsAbQcchpAj15/KpnZjk7vIUD9+saR3ZRgEzKpa1ZUEaq3eKwPUmIB0213rPxR1VGZRZED7N9s8zyU6NpyidaK479oWIR3CW7ZVWIBJaSAecGORrGvanFlXNy+ht66c8pOw000inEoOcAJkM0dmMLbu21drTODOv0jI28DwZh5nUDcb0RxfArLEIiOhJgn6SjRyjL3kk69NADvtWPs+ttFH+ObVROXN0ifa607vjsNbwPe3HVsiHxlQXLagGPaDEx6b1PjIykgDl88I3IrIAbueddo0t2UNtA75/t5iTCsJgzpMHXQHWsS9pcKHVu6ZRCk5nzAwQTII2iAOdBLHFWZ7rsxjKwUEaAExCg9ayC6Cv+WLkAzMwIgHYjyqnDgoEMPP5cXke6oxv7ScYwWIW01lgrSQyqnIGU0gAmfD1g+6g+K4ge9vlQVNnwrk0ZfEZhhrz36UuDFqxCi0ia7gtIM9C0Uw3y30i/wB3AZojKSpzMSdWB1Mn0iBTMiAHf5uJibbSrhmDxOJDhb4RQBJuXLmszMATE7kkA194lwrF21W2cUbi+yq98+XYxlzQIABHIjprXFizjlU90SqyZh1HiGh3EnXzrTw3F4i26NddwM65irEGNdBECD1M7cpNGcpDncV/MDRa8jcXTgrqvE69VcEfxAxI9alep4n6HiWVLr4pre4zXWaDsTEHl0mvlAMyvymMjLzEs42/j/1L/sWljg/ArF9FLj75J7wrMHYCI+1qeWlHuN3PFr94f7EpQ4N2qWxCMmYCQDA1zR5T7qj05Cjdnz29DH2ARq8/1DHE+yGEBIVSALavrcMksxBPpAH5Uu3eyoFpnW441aFKgghXKjUH55fdRLFdu1fNltZcyrbEMB7BJnUa+0NOUVk/t+0bIUyGBb7P3rmbcHXc03/0gi76efScBjI284Nu4LEWVaASgGpU6RHMGOXlzqlcYndEAZZZTz5ctBEetGMXxu29q4MxErAnUn6uOY2nTSley0mDsT+I/CqsdsLcUYDEKaEYr/Fe8WRB7u0LanfZgQf3TyrX2gwaWWt93iLeJAtBpUQE9kBTM6iJ99asF2Z76xnt3LS5lACswSNQdT7iPOK2/wBy3OYm7h47sID3y+0AJE/Glqy1QguDd1FXHApewgYEHurROYGRLkz+utFMFYtd3iTfe6Ly3fqkQfVsYIhhEgGPKtHGeyzNi8Gq3bQDIqBi4YB7epBI0JJIgc9qc8d2btXMy2nsyXzZe8GuhJ09/SnswrYxVHwiPcwzB8RmkgvaWJ/91fwmrsbiw+XMozMSBGjLDWzEbEFm230GulMOJ4A31o77DmXW4oS5mYBGzQfLltoedLeI4c6upZSAvPSJzJENz2+RqbIRdRyA1vBnBuGXipuWfHEMUEhxqVDJp7QynbeaY+GjD4klu6RHg5wFAEyokAj103EkGuey3FUCjOwWbaoNfDIZoB+7oZhtDWvi+CTvVbIpLrLA2g+bbx5QYGnMe15RSHyFshVhVdY3TSxfucPkE/R7ZDZoIuAaEmDl5elZw1xbRtt/lkgkZgfEBlkCZmDFFuH4YFAfo9gidJsGYBM/a1qvG37YRw1myvh8JWwykGdGB1iOhpqsC1A+s22A3AhLBdo8TmyWrdlYHNIAjTU59KY+0GKSzhAblqxLOua4CjuZYsfCEk/d3OlKGHzC8bhuWznJDA2s4OY5iMuYmuO0uLAVfq7IM6ZcPkGinQncr5dY6UnHjVWoVv4Q8h7v/feKl29culmVWc7uQD4VB1/nM+dNvCcSiYfEKUzTbAUZiI0bWOdKi4yc5MFnYGAABOnIQF51tbjhtKUUo63AJKg6aSRrGoza+lWujMCFHzaIBUAE9f7mpbIHD1M655I8wNP+K4lhfYn7XcsOhBC6j3z8KGjjpNpbA9gEmeex086vu4tg2beLNkgfAx8RQlGF6ut+omFlJsRks3h4wTp3hMTznmarx9rvMqKYZrmhJ0G5103ig9jiV5WJWwxBJJgbGdRtyr5i+M3x4+6yBTIPQ7R86R2DdptX5EaMi6I38L4e1vFW7ZvoXUd4MokQpGhMKRJ6edSljhXE8XfxOa2IvC3Et4fq5nQZep3qUhlfGa1KI3Xq3O/2PtGvjh1MmfH8u7t/0pe4N2dt3sOLjoCPEC3eldvZEQQOdFeFcZ763euxBVtBvEhV39BRjFXT4xyFy0NuRy/nU+biHxk4152N7+eMxMQamMUsb2bwsNlkhVQz3hIzOxB8WUToB76E4zs3bVUIZpfLuw0lyp0A1AjenriQULjHyiUVRO2gGYeW5pEudpQyWxk9gifENQLhbppvyqvhc+XNut7V18oGTGi7fWVXuz4Ck52EDoDPhnfMPSsd7h5FxUD5s2WCV+9t15itd7jwIYR7XPT7sDlWN+Jg3VuEDwldOuUz0q9O16xLaOkNYNu5W4neZyyDwiYUhlM+WgI01hj50w4rhpsfRLrwbN2wdXHhZ+70LIGkGCpLafKga4cOLD+0zknu8u2UAejZvLaKYu11oqtrMjHKohcp0EdOkrHvNcB1MWx32itxNCBhlV/EisSwbKC/ekyJiYGkjnpTV/ZQufSMgKXbjo1lMpUqswQWgZQVJMA9BrS5234WzXMGLSkrcsgIQCVZsxLQeviBPSdabr99b1l/CRdQ2gVIJMKSkDWZLKdPSiZaEDUZXx3ha2ExF20xDLh7Q8On1mZFdgRtI/maDXMdoB3puEHMVZCJKsANQeepOnLzpu7T8MzYfFC3bMsiFIUwVFxSY05KJgcqRbmGdCbjWmAAbWIk7xr6Gk5lXlG4mNT7geyy3UR8xts2kg6F+8dTK76ALoIFEcFhWtXe7dhcyJ4TsBmYE+H7O+vpWTBdrLduyqlSTmc6xALOzCTHIEaiqbvaFXc3VXLlWCJJkeHQ7AbbDQe6pmXMxZW5b1+Y0aQtgwtwi7eFrS2jIQ2+aRJOY6HQgT5UGx9gspOQKCACVGk6gEkt7RonwziLCzoFMhkgk7MYJ201AqnFYj/DMGs7ZZuyxiNiNACTtE86HGjB7qt4RYFZl4Vle6DlQganMzE6CIksfLlXztc1vuwQiKZGqEk8/IUT/vOTYURbUDLqWjaNJjWQKBdo+JC/aXVRGhgk6j+g+ZrsYyHKCRQ+sJ2GgwFYsKzqpYqhaDzgRM+dO/ZbspYv2xnTOCqHNmK6sxBmGEarEneKRLeIAIPQ7fravU+yuKs2OGd+WzP3clJ8OVbrDXwyJlvX3V6b6q2kZqea4xPrHMew5t6DSFBA98LTfwPs7av2bbvnByhSQ0DwkECI1pOxVxCzZTJZi0xliQdI9+9P3Y27/hgDyb8Kj49mXGGU1H8MoLEGbm4RaAle9lixIYgasdYIJ0pU4qjMpRBmbNlUDnrAEzTlbxCMTBUkHYaxSPd40BdIQMSlwEaGCQx6amoeEZ8mUtXKtt/2ZRmAGOiZ8wvEcTbxAiyO9W0EykCMgIg+1v76lfL/AGhdMUbrIVbJkg5lkA+1rr5RUqnJhLUezB2+dYpXA5tCPZbw4W7IIl13HmNqaMU897/8tr/80O4hxFXBI0DZB4jzU7eUxtzqi5xmS0I7hnVlZFJHgiQY2PhrzXR8z66rf29pSKQV86wvxO2Dbxk7EqD6ZVrz5+AFXS02UF2yAwdy0z5wNKecViWe3iIUAuylQTyyjfpqNqAXeHu9xHuXFVlaQEUkSOpY607gWbEDZrl6CKzANygXF8LtqoABzSBJO5np0ggVXjbCWzCourAH0BB5/Cjj8GBADMza8zA9YEV1/Y6clHwn5ma9AcUBVkmTnFual6My2LQDrC3nVbYEFJtz3g9dq04++WZG75iyonhZiTOWcwPX2jHv1nTHftF4UDIC4zMdAoA1JYnp5UwYjsobxZlZkzAQ6EMGUr8Ik/Omgit4sgxVPDLzdw1o3ITYgEAv3hDmRABywJ5iAaZcH2Wu3WZ7RZVN05FvZgQFzHNEaawBvoPSmvgF+/hwLRP1Vu2ioQPEW3aems89ZFbhxm2zrLidTJYdD50rJxF7CCq1EntSXsswt4i8JS2rJmMLce+sssQFQrmAG+4pctNbvXFRg5DpDFmkgM4AZekAkkeQps7Z2A7ZlJLG5aEATKi4CxPUDQ6RSzh+EOjjw5iVAyAgMdZhpkLoD8qwZLUXz/uMC7mUcJ4ba71LVxMwa80ZgfZU5QTDRqoO3lV+Jw4a1csLAUXtNJPdjNIkCCZPLSruG8HNp1ZmK5SYtggwZkS4MadNa2XbRYnQD0j9Cs4jiO93T8ucmPbeC8Fg+7VgSranKZYZd42EGDB91d31c2GtBkAYKCZbWCvKI+z7pramDMbVWuDke+pO1bVZMcFAFTrFXc2UBbQyuG5kEAMI9j94fChHG7OZCQlnMCDKZixGsiIjnRleFTGpqrG8GI2msxOFIqExsRFuYQ89FIBn1BjT1Fev9i+xtvE8Lsg3mUXLZDIFUxLtzPnJHqaRcbwMupGomJ0HKYPXSeVeu/s3McNw4LaqGB16XDXsJlGQUJG66dzFLjH7L8JZQkNc3zNMfAGPAJM8+lJGH4natKpu2+9DFtdCwII6+R5V6b29sk4XEqM5JQwoXnIPLfavHLstYSZkXGGvQqOdAw7TZvGMU6eUfDwOw6ZsqKIDyR1AJ56GDWXD8Itx7dq4fvZA2snfXXSBXNjhWKClfpAIyZQMxjaB9nahGM4bkcZiAZg5f+Ocj4GvNwqSSA/79Y/Pk0V3ecO4vg9u4ykrZEESFtEAx/qO9faBXTdRiUcgAnSSeZ6+lSjbBlY7PEDikAFrGS2gA0A+A/KrJ86fx2SwewR/4zQbj/Z23bC9yjsxJ0mdAOnvFJbCxFg3HjIOUXGXQ61m+jSZ/CmTB9lbre0Bb6yZPwE0Xsdh7YEuzHz0WlrjI3E0sImJh5/UVeMFpOnpP9KeE7H2I9p9f3/6V3b7I4fkbh/1H8qcqA+EAtEThV+3bW8t2yzaeEhJnpBE5TvqdNqwcH7Q37doIcO5AJiMvskyASTrvXpR7J2Bst3XnnqpeyWHHN/4p/CqTkNafeBQO8S/7y3jqMIx/g/7qGPh1+iJFm4MRPiMa5i0sc0xlI5eleh3uy9oKYLrAJ67e6lRFkDf5UvWV6c5tAyYTFuwUuCkCCM0zAGpg9RI99RmB6+un8966I8vjXBikkdYY8JUtpS0k7eU1aQOU/KoI/QroH09KGptypLcSdPhXSeg+FXqh6fOpkrDjMzVO7IEbVfcw6xrFSygrRdtaCP51oxmp1wRdwq67etFMB2ew7WwWtITrqRv8qyXlj/miGCxUJHSn8OKY3Ac3BOP4LYkkW1md41+NBbnBbR1NtD18MUxXgGO/wA6zfRxFY2onYwhQgg4AHmw/wBbfnQvGqBmmSfCRqeQ159P5U3/AEGRpvShxbhmJRg3tKNyo5RG243nnRYUYHcxGY+AmDGnxEKYJJnXzn86lZMbfUtJmeZB9AffofjUq5QQJEDtPfrGEdyM2aPIR/U1vt4SNl0860d+FgQ3wr7cxi8wT+vlUpxov+T7y/UT0lToeU/Cfyr7bsnox9T+FcYfiaOodVaGmPjHXyq5cVP2T7/+a5ezuy2/39px1eEkGYBiPs12bBO+vkNKyYjigRkGTV2yjrME/hRK25IEiKdj0ZLF3+ar0gNazEbBB290/lXLIANRB9a2XnifIUMuuXgiDmiOkedKfs8Rrn5QhbTDxbGEW3K/ZWddqTLbHkR8KesThA63FOgI3HpyFJRQEbCkhmyd4wwANpSQOZM1XkXefnWj6OJ/A1HGnsijCDnClBVek19TKCdCD+FXW7ZGoAr6bJ6a+ddo8pk7QdK7VOomubaTy1mtKYbTei0EzCZLBrRdt1UtmtCppzotEzVBt5dZrlWNbnsiqioH9azRU3VB9xT+hXKKa0PZ6Calu1zg1lbzZwp86jLO+3kauyenvqsoenwpgEwwXxHs7avDUQfvDQ/199SisGpTLiioM9CwgAABuZqsxNtShBiCCNfSpUqHBxHa4SSOQhMtNMGBwarbQBuWvx9N6IJhANc019qV3DFXJGmE9gTgYAd4Lh1IkL5THLrpvVrWgd/h+t6lSvSGJUFL8uKJJkxMkfrpWRMIcoEchUqVG+IZMvehhiBtMvE7hCvl+yvz6UpphyBsfdUqV2PcmEdp2MET9k/CrBhDzE1KlPAmXIMJ+6fhX36ERyPwqVK6ZPrYFtwCfWrlwx/QqVKICDcsWx5fKtCYc9KlStE7nK72EPSs5w+m3yqVKEzZnfD+VVXbcf1/WtfKlDU25WwjeqmNSpXCEeU7F2eWv86lSpTBBn//2Q=="/>
          <p:cNvSpPr>
            <a:spLocks noChangeAspect="1" noChangeArrowheads="1"/>
          </p:cNvSpPr>
          <p:nvPr/>
        </p:nvSpPr>
        <p:spPr bwMode="auto">
          <a:xfrm>
            <a:off x="63500" y="-62865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Verdana" pitchFamily="34" charset="0"/>
            </a:endParaRPr>
          </a:p>
        </p:txBody>
      </p:sp>
      <p:pic>
        <p:nvPicPr>
          <p:cNvPr id="43016" name="Picture 6" descr="http://www.farmagudos.com.br/v1/img/empresa/plan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500188"/>
            <a:ext cx="4622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403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3807374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08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14313" y="-71438"/>
            <a:ext cx="3643312" cy="3937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922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CaixaDeTexto 8"/>
          <p:cNvSpPr txBox="1">
            <a:spLocks noChangeArrowheads="1"/>
          </p:cNvSpPr>
          <p:nvPr/>
        </p:nvSpPr>
        <p:spPr bwMode="auto">
          <a:xfrm>
            <a:off x="428625" y="2143125"/>
            <a:ext cx="835818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3200"/>
              <a:t>Chama-se “imposto por dentro” àquele cujo valor imputado ao contribuinte compõe sua própria base de cálculo. Quando isto não acontece, tem-se o chamado “imposto por fora”. O ICMS é um exemplo do 1º caso, enquanto o IPI faz parte do 2º grupo.</a:t>
            </a:r>
            <a:endParaRPr lang="pt-BR" sz="3000"/>
          </a:p>
          <a:p>
            <a:endParaRPr lang="pt-BR"/>
          </a:p>
        </p:txBody>
      </p:sp>
      <p:sp>
        <p:nvSpPr>
          <p:cNvPr id="9222" name="CaixaDeTexto 10"/>
          <p:cNvSpPr txBox="1">
            <a:spLocks noChangeArrowheads="1"/>
          </p:cNvSpPr>
          <p:nvPr/>
        </p:nvSpPr>
        <p:spPr bwMode="auto">
          <a:xfrm>
            <a:off x="428625" y="784225"/>
            <a:ext cx="83581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3200" b="1"/>
              <a:t>DIFERENÇAS ENTRE </a:t>
            </a:r>
          </a:p>
          <a:p>
            <a:pPr algn="just"/>
            <a:r>
              <a:rPr lang="pt-BR" sz="3200" b="1"/>
              <a:t>IMPOSTO POR DENTRO E POR FORA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506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070264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10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070264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3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710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070264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15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813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070264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18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915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385732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20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018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385732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22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1203" name="Text Box 1037"/>
          <p:cNvSpPr txBox="1">
            <a:spLocks noChangeArrowheads="1"/>
          </p:cNvSpPr>
          <p:nvPr/>
        </p:nvSpPr>
        <p:spPr bwMode="auto">
          <a:xfrm>
            <a:off x="6072188" y="6534150"/>
            <a:ext cx="30305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31 de outubro de 2011</a:t>
            </a:r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05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385732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2227" name="Text Box 1037"/>
          <p:cNvSpPr txBox="1">
            <a:spLocks noChangeArrowheads="1"/>
          </p:cNvSpPr>
          <p:nvPr/>
        </p:nvSpPr>
        <p:spPr bwMode="auto">
          <a:xfrm>
            <a:off x="6072188" y="6534150"/>
            <a:ext cx="30305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31 de outubro de 2011</a:t>
            </a:r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2229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385732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$ 1.267,00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3251" name="Text Box 1037"/>
          <p:cNvSpPr txBox="1">
            <a:spLocks noChangeArrowheads="1"/>
          </p:cNvSpPr>
          <p:nvPr/>
        </p:nvSpPr>
        <p:spPr bwMode="auto">
          <a:xfrm>
            <a:off x="6072188" y="6534150"/>
            <a:ext cx="30305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31 de outubro de 2011</a:t>
            </a:r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3253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718726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$ 1.267,00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4276" name="Picture 3" descr="Logo novo Prefeitura Itaja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718726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$ 1.267,00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$ 267,00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32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14313" y="-71438"/>
            <a:ext cx="3643312" cy="3937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024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CaixaDeTexto 8"/>
          <p:cNvSpPr txBox="1">
            <a:spLocks noChangeArrowheads="1"/>
          </p:cNvSpPr>
          <p:nvPr/>
        </p:nvSpPr>
        <p:spPr bwMode="auto">
          <a:xfrm>
            <a:off x="357188" y="1285875"/>
            <a:ext cx="8358187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3000"/>
              <a:t>	A </a:t>
            </a:r>
            <a:r>
              <a:rPr lang="pt-BR" sz="3000" b="1"/>
              <a:t>Substituição Tributária (ST) </a:t>
            </a:r>
            <a:r>
              <a:rPr lang="pt-BR" sz="3000"/>
              <a:t>é o regime pelo qual a responsabilidade pelo ICMS devido em relação às operações ou prestações de serviços é atribuída a outro contribuinte.</a:t>
            </a:r>
          </a:p>
          <a:p>
            <a:pPr algn="just"/>
            <a:endParaRPr lang="pt-BR" sz="3000"/>
          </a:p>
          <a:p>
            <a:pPr algn="just"/>
            <a:r>
              <a:rPr lang="pt-BR" sz="3000"/>
              <a:t>	Lei estadual poderá atribuir a contribuinte do imposto ou a depositário a qualquer título a responsabilidade pelo seu pagamento, hipótese em que assumirá a condição de substituto tributário.</a:t>
            </a:r>
          </a:p>
          <a:p>
            <a:endParaRPr lang="pt-BR"/>
          </a:p>
        </p:txBody>
      </p:sp>
      <p:sp>
        <p:nvSpPr>
          <p:cNvPr id="10246" name="CaixaDeTexto 10"/>
          <p:cNvSpPr txBox="1">
            <a:spLocks noChangeArrowheads="1"/>
          </p:cNvSpPr>
          <p:nvPr/>
        </p:nvSpPr>
        <p:spPr bwMode="auto">
          <a:xfrm>
            <a:off x="428625" y="428625"/>
            <a:ext cx="8358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/>
              <a:t>SUBSTITUIÇÃO TRIBUTÁRIA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428625" y="0"/>
            <a:ext cx="3214688" cy="357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55299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1028"/>
          <p:cNvSpPr>
            <a:spLocks noChangeArrowheads="1"/>
          </p:cNvSpPr>
          <p:nvPr/>
        </p:nvSpPr>
        <p:spPr bwMode="auto">
          <a:xfrm>
            <a:off x="1214438" y="428625"/>
            <a:ext cx="68580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6000" b="1">
                <a:latin typeface="Verdana" pitchFamily="34" charset="0"/>
              </a:rPr>
              <a:t>VAREJO</a:t>
            </a:r>
          </a:p>
        </p:txBody>
      </p:sp>
      <p:sp>
        <p:nvSpPr>
          <p:cNvPr id="55301" name="AutoShape 2" descr="data:image/jpg;base64,/9j/4AAQSkZJRgABAQAAAQABAAD/2wCEAAkGBhQSERQUExQWFBUVFxwaGBcYFyEcHRwYGhccHBwcHRsiHCYiFxwjHBcYHy8gIycpLCwsGx4xNTAqNSYrLCkBCQoKDgwOGg8PGjQkHyQwMDQsKiwvLDQsLiwsNDQsLCwsMiwvLDQpLCwpLCwsLCwsLCwsLCwsKSksLCwsLCwsLP/AABEIAIgAyAMBIgACEQEDEQH/xAAcAAACAwEBAQEAAAAAAAAAAAAFBgADBAIHAQj/xABDEAACAQIEAwUEBwUHAwUAAAABAhEAAwQSITEFQVEGEyJhcTKBkaEUI0JSwdHwB2KSseEVFiQzgrLxctLyQ2Nzs8L/xAAZAQADAQEBAAAAAAAAAAAAAAACAwQBAAX/xAAuEQACAgECAwcEAgMBAAAAAAABAgARAxIhBDFBEyJRYbHR8HGBkcGh4TJS8ST/2gAMAwEAAhEDEQA/AF/j/D2W2rKIOaNCTplO8neaXMTh7jDX8uflT/2vwgSyujwLm413U+dJJxAYeFWM/eYD868dWIEuCgzJhrN5BCsVHrUvYa64Odyw6Ek/KjXCsFnDB7bvk+44UQBJnMjH4RT/ANmuzvD8TZz2sM7kEEi7cBYGNND4WU67iNKIOSek0rQ3nj2F4UW0UFvJRPyFVJhwZygtG+UE1+i+HFlDWktJYg6KLgGk6EBAI6xS32n/AGe5y9+wuHt3iJPtDPHvChz1iCabqJFiLIE8cv8ADbgUt3baanTWK7wOF71ZQj4bHzlhTTguJ6sjK6XUkOhAlTsd6z8Qv37cPZWFHtoEQEjTUQJNKGYnusKM0qOYgLGcIvKpZQGjcD2o9BvXeH4TdcDKG1Egd2SaauH4x71sXEYQetwiNdtF0pr4dZyonOLYHWp8/FtioEb3NVA1zyXE9nMUuQBLku0AFCup15/jV47J4zZbbFugIO2+xr1/i9g95YmP84R/CKtzZLgMDRG9ZJPWtPGsDRXqP5ndkJ4+nBLqyLgyFfaDCCD6ZpOnQVL3Z29ClELg75eXzp47S8MD4hnbw7+KA20CI9W5Ut47gga3cUMCwjKO7OY67DXTQ9Kfjz6qJimGk1MDdmr2n1Vz4N/2GKrHZm93ir3NzKR7RVo+OTQ+6jOH7FWWVYvxoCfC45f9VcDgBw+IULeDgoW1LQOQG+5g/A04utbGAGNzNb7NHaPdnBP/ANdFOznYoX71xXzW7VpR4isk3G2WNJEAmavwjNmENbnkcxGu8zFM/Y7j+a1ca9cuO7XWCn6Q0BV0EA8icxnnSFe71GOIqD8T+zgA/VtZcHfNKEfJgflQ/FdhGCOVS2QkyRcEEgAwJAk6j3ivQMX2ktIhYtcEQB9dOpIA+ZFa8GC9tdb7A6k97Ppv8azs1J2PrD1Ecx6TyhuytxBBsNI5qVPu3oTisKNAbbbkezzGhG2pmvZ8Rw8BWKd+jDY5wdOcCYmJiedec47i1y4wZizZJyAspKgjadAT1J3M0ll0bk7wgbiLisGMx8DDlsfyoeyKTA18qZOLdoLhfu7Y8Z3MLp7xPzrVwzC3XBGUtHtELbB+RFVjIVWz6xRURMewRyPwP5VKPXWuXrhTDoWynxPGg98kGpTtf+20UanrXaBZQAjQtHqCutL+C4ciW/YEhSQd9QKYePDwLP3j/tpWw3ajDyAXggxGUnTkZiNdK8biA5/xBP0l2KusabGJP0R4BU9yYPnk9N9Yqr9nfF1t4d1IykGdYH8/wPuoQvbezLW+9IUqdcumggrtO2oPOKy9jeLArcOdTAAzHUDQ+IADeIGtErvjWyCK8R4zmQN1hbj3a17DAPdbJdBhshY6bLl0/nSyO1oHt38ReDbHu0BjaCTcJPwpsa/giq/S0DHcHIxWdtxoJ5A6nzqjH8HweItI2DQJ4ypYKxGg1lSZ6HSjQrott4J50Im8Y4ph7xDhMQbq7PnCn0MJqKFW+OMDJtlhOxY6+RbQ+8CvRr3YzD2lXvcWqu4lVyZc0epzehgVYvBuEC3kNxWJHtZ9RPMEvAI9NOdUry0sP5EBq6GeZ3OOQxKYawhO85jMdZeJ91ei8OwBZUcufFbViABzA0EzAHTyoFaQYa5cCi3dtIZW8FnLJIVbqqDkM6ZvZJG9EcN2vBEsmoHiygmAGgnTYVNxZyPp0DkfyJ2Ohe8KYzhINy23ePKOQNRvk9NN/lWrD8IFzKbjuQUkwec6cqBcQ7bKbtvJblMwLMZEyNdORywdjvWq726w8gqylAoAGcg79Mu9LGPMHLNuNtveHqUipbjuGEfVqzeJ2KsSM0lgPiDlI86TLK43DOVVr6ljMAZsx+9BmTHMCm/C9oLGIS2zXbds5tfGBl8YYbnoB76E8f4rZUowxEv4T9W5JUeokKAOQM07BrUkfn6xOWjUz2+L4xRBe7p96yD580rLi+O4tpGaRG/0dPONe7kGJ1oxhcfblieIP4jIjE3ljy1WI5++rL2PYEsnEC6hDKnEFiSegK/LcyKr33NmIA3ihhMffttOh0IPeJmHr4h86ZsLxfFKqg2cP7OxtKsD00ihuD43cQ/V3MslQ3gM5M0nl0p5P7SbZkm0G8gH/EfzpJaxzr7Ex9CAbGPvXL1pbuGw+XNOYW9RAJkePePKnrgN1+6WRK6xpAC8vdEbUtXu29l0abBViPCchkE6EAhBsCdZ1oNhu2t8AhbaBdFh50O0gg6zOvurUJvn+vWaQDznoeIxDAakD96f6V4vevkW75KgEToCds5A5yJFFz2xxAthFtqF6qkEc9IaB8OdAbud/pB8Ia6QVBZZksSRGYkanpW6Sxs+Pz55TQQNoEtHJJAidd/xohw/iSeIXbbXA0exeNsjqJCtmnT0rjEcIujcqABrmMCRvVNrh7QYZDtBkxJ6mKs0b7xbuCtARis8ewqCEwlxBpATEgcon/K386lAmtKg8d1Z8v8AxqUur6RNGelcXwgttoSRmUQTPtJv8aXuE8Kt3UD3IJOedh7J00y/rSmLtDd8R/6l/wBgpGwPbU2FCFCQM8HrmPpprUJTKynsue3of6lasoIvz/UY+IYK0GhVteG2jDRTJZ8pJGXpsaGXmuWUd1W2Z10UBhDRoCkMff1rA3bQM5JQwyqkZgNVbMTqPPadPfVt7jlu5bKhoZtIIje5I30I16+hrOyzIQHHhGK4IJE4xfae8igBEt3CfFNsQVjmjDr0kaUbwXEm+j3W8GZMxlIZVbJ90zEHXoDPKBWTGqpt3cwB8GgIH3HIMGRvr4Y5UmYDD3ShuBgEDhGloPiGkxusT1piouZNtqI+8EmjRh/ifF7ji27NmdFBHhUCQxI0AAO/MVV2iWwqr9HuvdZlL3C6ZSHOUZeWYaE++tGA4c92wxN2zbJOUJcbIwUMDm1GoMxpvFXXeyTGf8RhR4R/62w0122qhTp2MU4smoAucQdWVdYuombrpczfhFEMBaDWMVdOJs22VgVtsPFdg5hk6anbyHSqeIcBP0nC2u/w8m2IcXPAApMSxAHiimfiHYyzkeL+HUlgSWvAZfLQR8ulUHSAIijFrgpLXSTrFy3odtXXSesaVp7S4ApiWCd3kJJK5FBUjLmA02BbQ84o5gOy6WixbFWQc9olVuBgVV1YTscxIAHLWhHH7P1zkmd/jltjX+KkFgGoeEYo2grhmIQXlFwE25GaPCcswSCB0191O/EOz9tEU2llXWcxdyQBHsxMGTtB91DOzoS4CAcmfDBIXctJzmNpDEGNNx1oh2H7QhhbUsAbQcchpAj15/KpnZjk7vIUD9+saR3ZRgEzKpa1ZUEaq3eKwPUmIB0213rPxR1VGZRZED7N9s8zyU6NpyidaK479oWIR3CW7ZVWIBJaSAecGORrGvanFlXNy+ht66c8pOw000inEoOcAJkM0dmMLbu21drTODOv0jI28DwZh5nUDcb0RxfArLEIiOhJgn6SjRyjL3kk69NADvtWPs+ttFH+ObVROXN0ifa607vjsNbwPe3HVsiHxlQXLagGPaDEx6b1PjIykgDl88I3IrIAbueddo0t2UNtA75/t5iTCsJgzpMHXQHWsS9pcKHVu6ZRCk5nzAwQTII2iAOdBLHFWZ7rsxjKwUEaAExCg9ayC6Cv+WLkAzMwIgHYjyqnDgoEMPP5cXke6oxv7ScYwWIW01lgrSQyqnIGU0gAmfD1g+6g+K4ge9vlQVNnwrk0ZfEZhhrz36UuDFqxCi0ia7gtIM9C0Uw3y30i/wB3AZojKSpzMSdWB1Mn0iBTMiAHf5uJibbSrhmDxOJDhb4RQBJuXLmszMATE7kkA194lwrF21W2cUbi+yq98+XYxlzQIABHIjprXFizjlU90SqyZh1HiGh3EnXzrTw3F4i26NddwM65irEGNdBECD1M7cpNGcpDncV/MDRa8jcXTgrqvE69VcEfxAxI9alep4n6HiWVLr4pre4zXWaDsTEHl0mvlAMyvymMjLzEs42/j/1L/sWljg/ArF9FLj75J7wrMHYCI+1qeWlHuN3PFr94f7EpQ4N2qWxCMmYCQDA1zR5T7qj05Cjdnz29DH2ARq8/1DHE+yGEBIVSALavrcMksxBPpAH5Uu3eyoFpnW441aFKgghXKjUH55fdRLFdu1fNltZcyrbEMB7BJnUa+0NOUVk/t+0bIUyGBb7P3rmbcHXc03/0gi76efScBjI284Nu4LEWVaASgGpU6RHMGOXlzqlcYndEAZZZTz5ctBEetGMXxu29q4MxErAnUn6uOY2nTSley0mDsT+I/CqsdsLcUYDEKaEYr/Fe8WRB7u0LanfZgQf3TyrX2gwaWWt93iLeJAtBpUQE9kBTM6iJ99asF2Z76xnt3LS5lACswSNQdT7iPOK2/wBy3OYm7h47sID3y+0AJE/Glqy1QguDd1FXHApewgYEHurROYGRLkz+utFMFYtd3iTfe6Ly3fqkQfVsYIhhEgGPKtHGeyzNi8Gq3bQDIqBi4YB7epBI0JJIgc9qc8d2btXMy2nsyXzZe8GuhJ09/SnswrYxVHwiPcwzB8RmkgvaWJ/91fwmrsbiw+XMozMSBGjLDWzEbEFm230GulMOJ4A31o77DmXW4oS5mYBGzQfLltoedLeI4c6upZSAvPSJzJENz2+RqbIRdRyA1vBnBuGXipuWfHEMUEhxqVDJp7QynbeaY+GjD4klu6RHg5wFAEyokAj103EkGuey3FUCjOwWbaoNfDIZoB+7oZhtDWvi+CTvVbIpLrLA2g+bbx5QYGnMe15RSHyFshVhVdY3TSxfucPkE/R7ZDZoIuAaEmDl5elZw1xbRtt/lkgkZgfEBlkCZmDFFuH4YFAfo9gidJsGYBM/a1qvG37YRw1myvh8JWwykGdGB1iOhpqsC1A+s22A3AhLBdo8TmyWrdlYHNIAjTU59KY+0GKSzhAblqxLOua4CjuZYsfCEk/d3OlKGHzC8bhuWznJDA2s4OY5iMuYmuO0uLAVfq7IM6ZcPkGinQncr5dY6UnHjVWoVv4Q8h7v/feKl29culmVWc7uQD4VB1/nM+dNvCcSiYfEKUzTbAUZiI0bWOdKi4yc5MFnYGAABOnIQF51tbjhtKUUo63AJKg6aSRrGoza+lWujMCFHzaIBUAE9f7mpbIHD1M655I8wNP+K4lhfYn7XcsOhBC6j3z8KGjjpNpbA9gEmeex086vu4tg2beLNkgfAx8RQlGF6ut+omFlJsRks3h4wTp3hMTznmarx9rvMqKYZrmhJ0G5103ig9jiV5WJWwxBJJgbGdRtyr5i+M3x4+6yBTIPQ7R86R2DdptX5EaMi6I38L4e1vFW7ZvoXUd4MokQpGhMKRJ6edSljhXE8XfxOa2IvC3Et4fq5nQZep3qUhlfGa1KI3Xq3O/2PtGvjh1MmfH8u7t/0pe4N2dt3sOLjoCPEC3eldvZEQQOdFeFcZ763euxBVtBvEhV39BRjFXT4xyFy0NuRy/nU+biHxk4152N7+eMxMQamMUsb2bwsNlkhVQz3hIzOxB8WUToB76E4zs3bVUIZpfLuw0lyp0A1AjenriQULjHyiUVRO2gGYeW5pEudpQyWxk9gifENQLhbppvyqvhc+XNut7V18oGTGi7fWVXuz4Ck52EDoDPhnfMPSsd7h5FxUD5s2WCV+9t15itd7jwIYR7XPT7sDlWN+Jg3VuEDwldOuUz0q9O16xLaOkNYNu5W4neZyyDwiYUhlM+WgI01hj50w4rhpsfRLrwbN2wdXHhZ+70LIGkGCpLafKga4cOLD+0zknu8u2UAejZvLaKYu11oqtrMjHKohcp0EdOkrHvNcB1MWx32itxNCBhlV/EisSwbKC/ekyJiYGkjnpTV/ZQufSMgKXbjo1lMpUqswQWgZQVJMA9BrS5234WzXMGLSkrcsgIQCVZsxLQeviBPSdabr99b1l/CRdQ2gVIJMKSkDWZLKdPSiZaEDUZXx3ha2ExF20xDLh7Q8On1mZFdgRtI/maDXMdoB3puEHMVZCJKsANQeepOnLzpu7T8MzYfFC3bMsiFIUwVFxSY05KJgcqRbmGdCbjWmAAbWIk7xr6Gk5lXlG4mNT7geyy3UR8xts2kg6F+8dTK76ALoIFEcFhWtXe7dhcyJ4TsBmYE+H7O+vpWTBdrLduyqlSTmc6xALOzCTHIEaiqbvaFXc3VXLlWCJJkeHQ7AbbDQe6pmXMxZW5b1+Y0aQtgwtwi7eFrS2jIQ2+aRJOY6HQgT5UGx9gspOQKCACVGk6gEkt7RonwziLCzoFMhkgk7MYJ201AqnFYj/DMGs7ZZuyxiNiNACTtE86HGjB7qt4RYFZl4Vle6DlQganMzE6CIksfLlXztc1vuwQiKZGqEk8/IUT/vOTYURbUDLqWjaNJjWQKBdo+JC/aXVRGhgk6j+g+ZrsYyHKCRQ+sJ2GgwFYsKzqpYqhaDzgRM+dO/ZbspYv2xnTOCqHNmK6sxBmGEarEneKRLeIAIPQ7fravU+yuKs2OGd+WzP3clJ8OVbrDXwyJlvX3V6b6q2kZqea4xPrHMew5t6DSFBA98LTfwPs7av2bbvnByhSQ0DwkECI1pOxVxCzZTJZi0xliQdI9+9P3Y27/hgDyb8Kj49mXGGU1H8MoLEGbm4RaAle9lixIYgasdYIJ0pU4qjMpRBmbNlUDnrAEzTlbxCMTBUkHYaxSPd40BdIQMSlwEaGCQx6amoeEZ8mUtXKtt/2ZRmAGOiZ8wvEcTbxAiyO9W0EykCMgIg+1v76lfL/AGhdMUbrIVbJkg5lkA+1rr5RUqnJhLUezB2+dYpXA5tCPZbw4W7IIl13HmNqaMU897/8tr/80O4hxFXBI0DZB4jzU7eUxtzqi5xmS0I7hnVlZFJHgiQY2PhrzXR8z66rf29pSKQV86wvxO2Dbxk7EqD6ZVrz5+AFXS02UF2yAwdy0z5wNKecViWe3iIUAuylQTyyjfpqNqAXeHu9xHuXFVlaQEUkSOpY607gWbEDZrl6CKzANygXF8LtqoABzSBJO5np0ggVXjbCWzCourAH0BB5/Cjj8GBADMza8zA9YEV1/Y6clHwn5ma9AcUBVkmTnFual6My2LQDrC3nVbYEFJtz3g9dq04++WZG75iyonhZiTOWcwPX2jHv1nTHftF4UDIC4zMdAoA1JYnp5UwYjsobxZlZkzAQ6EMGUr8Ik/Omgit4sgxVPDLzdw1o3ITYgEAv3hDmRABywJ5iAaZcH2Wu3WZ7RZVN05FvZgQFzHNEaawBvoPSmvgF+/hwLRP1Vu2ioQPEW3aems89ZFbhxm2zrLidTJYdD50rJxF7CCq1EntSXsswt4i8JS2rJmMLce+sssQFQrmAG+4pctNbvXFRg5DpDFmkgM4AZekAkkeQps7Z2A7ZlJLG5aEATKi4CxPUDQ6RSzh+EOjjw5iVAyAgMdZhpkLoD8qwZLUXz/uMC7mUcJ4ba71LVxMwa80ZgfZU5QTDRqoO3lV+Jw4a1csLAUXtNJPdjNIkCCZPLSruG8HNp1ZmK5SYtggwZkS4MadNa2XbRYnQD0j9Cs4jiO93T8ucmPbeC8Fg+7VgSranKZYZd42EGDB91d31c2GtBkAYKCZbWCvKI+z7pramDMbVWuDke+pO1bVZMcFAFTrFXc2UBbQyuG5kEAMI9j94fChHG7OZCQlnMCDKZixGsiIjnRleFTGpqrG8GI2msxOFIqExsRFuYQ89FIBn1BjT1Fev9i+xtvE8Lsg3mUXLZDIFUxLtzPnJHqaRcbwMupGomJ0HKYPXSeVeu/s3McNw4LaqGB16XDXsJlGQUJG66dzFLjH7L8JZQkNc3zNMfAGPAJM8+lJGH4natKpu2+9DFtdCwII6+R5V6b29sk4XEqM5JQwoXnIPLfavHLstYSZkXGGvQqOdAw7TZvGMU6eUfDwOw6ZsqKIDyR1AJ56GDWXD8Itx7dq4fvZA2snfXXSBXNjhWKClfpAIyZQMxjaB9nahGM4bkcZiAZg5f+Ocj4GvNwqSSA/79Y/Pk0V3ecO4vg9u4ykrZEESFtEAx/qO9faBXTdRiUcgAnSSeZ6+lSjbBlY7PEDikAFrGS2gA0A+A/KrJ86fx2SwewR/4zQbj/Z23bC9yjsxJ0mdAOnvFJbCxFg3HjIOUXGXQ61m+jSZ/CmTB9lbre0Bb6yZPwE0Xsdh7YEuzHz0WlrjI3E0sImJh5/UVeMFpOnpP9KeE7H2I9p9f3/6V3b7I4fkbh/1H8qcqA+EAtEThV+3bW8t2yzaeEhJnpBE5TvqdNqwcH7Q37doIcO5AJiMvskyASTrvXpR7J2Bst3XnnqpeyWHHN/4p/CqTkNafeBQO8S/7y3jqMIx/g/7qGPh1+iJFm4MRPiMa5i0sc0xlI5eleh3uy9oKYLrAJ67e6lRFkDf5UvWV6c5tAyYTFuwUuCkCCM0zAGpg9RI99RmB6+un8966I8vjXBikkdYY8JUtpS0k7eU1aQOU/KoI/QroH09KGptypLcSdPhXSeg+FXqh6fOpkrDjMzVO7IEbVfcw6xrFSygrRdtaCP51oxmp1wRdwq67etFMB2ew7WwWtITrqRv8qyXlj/miGCxUJHSn8OKY3Ac3BOP4LYkkW1md41+NBbnBbR1NtD18MUxXgGO/wA6zfRxFY2onYwhQgg4AHmw/wBbfnQvGqBmmSfCRqeQ159P5U3/AEGRpvShxbhmJRg3tKNyo5RG243nnRYUYHcxGY+AmDGnxEKYJJnXzn86lZMbfUtJmeZB9AffofjUq5QQJEDtPfrGEdyM2aPIR/U1vt4SNl0860d+FgQ3wr7cxi8wT+vlUpxov+T7y/UT0lToeU/Cfyr7bsnox9T+FcYfiaOodVaGmPjHXyq5cVP2T7/+a5ezuy2/39px1eEkGYBiPs12bBO+vkNKyYjigRkGTV2yjrME/hRK25IEiKdj0ZLF3+ar0gNazEbBB290/lXLIANRB9a2XnifIUMuuXgiDmiOkedKfs8Rrn5QhbTDxbGEW3K/ZWddqTLbHkR8KesThA63FOgI3HpyFJRQEbCkhmyd4wwANpSQOZM1XkXefnWj6OJ/A1HGnsijCDnClBVek19TKCdCD+FXW7ZGoAr6bJ6a+ddo8pk7QdK7VOomubaTy1mtKYbTei0EzCZLBrRdt1UtmtCppzotEzVBt5dZrlWNbnsiqioH9azRU3VB9xT+hXKKa0PZ6Calu1zg1lbzZwp86jLO+3kauyenvqsoenwpgEwwXxHs7avDUQfvDQ/199SisGpTLiioM9CwgAABuZqsxNtShBiCCNfSpUqHBxHa4SSOQhMtNMGBwarbQBuWvx9N6IJhANc019qV3DFXJGmE9gTgYAd4Lh1IkL5THLrpvVrWgd/h+t6lSvSGJUFL8uKJJkxMkfrpWRMIcoEchUqVG+IZMvehhiBtMvE7hCvl+yvz6UpphyBsfdUqV2PcmEdp2MET9k/CrBhDzE1KlPAmXIMJ+6fhX36ERyPwqVK6ZPrYFtwCfWrlwx/QqVKICDcsWx5fKtCYc9KlStE7nK72EPSs5w+m3yqVKEzZnfD+VVXbcf1/WtfKlDU25WwjeqmNSpXCEeU7F2eWv86lSpTBBn//2Q=="/>
          <p:cNvSpPr>
            <a:spLocks noChangeAspect="1" noChangeArrowheads="1"/>
          </p:cNvSpPr>
          <p:nvPr/>
        </p:nvSpPr>
        <p:spPr bwMode="auto">
          <a:xfrm>
            <a:off x="63500" y="-62865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Verdana" pitchFamily="34" charset="0"/>
            </a:endParaRPr>
          </a:p>
        </p:txBody>
      </p:sp>
      <p:sp>
        <p:nvSpPr>
          <p:cNvPr id="55302" name="AutoShape 4" descr="data:image/jpg;base64,/9j/4AAQSkZJRgABAQAAAQABAAD/2wCEAAkGBhQSERQUExQWFBUVFxwaGBcYFyEcHRwYGhccHBwcHRsiHCYiFxwjHBcYHy8gIycpLCwsGx4xNTAqNSYrLCkBCQoKDgwOGg8PGjQkHyQwMDQsKiwvLDQsLiwsNDQsLCwsMiwvLDQpLCwpLCwsLCwsLCwsLCwsKSksLCwsLCwsLP/AABEIAIgAyAMBIgACEQEDEQH/xAAcAAACAwEBAQEAAAAAAAAAAAAFBgADBAIHAQj/xABDEAACAQIEAwUEBwUHAwUAAAABAhEAAwQSITEFQVEGEyJhcTKBkaEUI0JSwdHwB2KSseEVFiQzgrLxctLyQ2Nzs8L/xAAZAQADAQEBAAAAAAAAAAAAAAACAwQBAAX/xAAuEQACAgECAwcEAgMBAAAAAAABAgARAxIhBDFBEyJRYbHR8HGBkcGh4TJS8ST/2gAMAwEAAhEDEQA/AF/j/D2W2rKIOaNCTplO8neaXMTh7jDX8uflT/2vwgSyujwLm413U+dJJxAYeFWM/eYD868dWIEuCgzJhrN5BCsVHrUvYa64Odyw6Ek/KjXCsFnDB7bvk+44UQBJnMjH4RT/ANmuzvD8TZz2sM7kEEi7cBYGNND4WU67iNKIOSek0rQ3nj2F4UW0UFvJRPyFVJhwZygtG+UE1+i+HFlDWktJYg6KLgGk6EBAI6xS32n/AGe5y9+wuHt3iJPtDPHvChz1iCabqJFiLIE8cv8ADbgUt3baanTWK7wOF71ZQj4bHzlhTTguJ6sjK6XUkOhAlTsd6z8Qv37cPZWFHtoEQEjTUQJNKGYnusKM0qOYgLGcIvKpZQGjcD2o9BvXeH4TdcDKG1Egd2SaauH4x71sXEYQetwiNdtF0pr4dZyonOLYHWp8/FtioEb3NVA1zyXE9nMUuQBLku0AFCup15/jV47J4zZbbFugIO2+xr1/i9g95YmP84R/CKtzZLgMDRG9ZJPWtPGsDRXqP5ndkJ4+nBLqyLgyFfaDCCD6ZpOnQVL3Z29ClELg75eXzp47S8MD4hnbw7+KA20CI9W5Ut47gga3cUMCwjKO7OY67DXTQ9Kfjz6qJimGk1MDdmr2n1Vz4N/2GKrHZm93ir3NzKR7RVo+OTQ+6jOH7FWWVYvxoCfC45f9VcDgBw+IULeDgoW1LQOQG+5g/A04utbGAGNzNb7NHaPdnBP/ANdFOznYoX71xXzW7VpR4isk3G2WNJEAmavwjNmENbnkcxGu8zFM/Y7j+a1ca9cuO7XWCn6Q0BV0EA8icxnnSFe71GOIqD8T+zgA/VtZcHfNKEfJgflQ/FdhGCOVS2QkyRcEEgAwJAk6j3ivQMX2ktIhYtcEQB9dOpIA+ZFa8GC9tdb7A6k97Ppv8azs1J2PrD1Ecx6TyhuytxBBsNI5qVPu3oTisKNAbbbkezzGhG2pmvZ8Rw8BWKd+jDY5wdOcCYmJiedec47i1y4wZizZJyAspKgjadAT1J3M0ll0bk7wgbiLisGMx8DDlsfyoeyKTA18qZOLdoLhfu7Y8Z3MLp7xPzrVwzC3XBGUtHtELbB+RFVjIVWz6xRURMewRyPwP5VKPXWuXrhTDoWynxPGg98kGpTtf+20UanrXaBZQAjQtHqCutL+C4ciW/YEhSQd9QKYePDwLP3j/tpWw3ajDyAXggxGUnTkZiNdK8biA5/xBP0l2KusabGJP0R4BU9yYPnk9N9Yqr9nfF1t4d1IykGdYH8/wPuoQvbezLW+9IUqdcumggrtO2oPOKy9jeLArcOdTAAzHUDQ+IADeIGtErvjWyCK8R4zmQN1hbj3a17DAPdbJdBhshY6bLl0/nSyO1oHt38ReDbHu0BjaCTcJPwpsa/giq/S0DHcHIxWdtxoJ5A6nzqjH8HweItI2DQJ4ypYKxGg1lSZ6HSjQrott4J50Im8Y4ph7xDhMQbq7PnCn0MJqKFW+OMDJtlhOxY6+RbQ+8CvRr3YzD2lXvcWqu4lVyZc0epzehgVYvBuEC3kNxWJHtZ9RPMEvAI9NOdUry0sP5EBq6GeZ3OOQxKYawhO85jMdZeJ91ei8OwBZUcufFbViABzA0EzAHTyoFaQYa5cCi3dtIZW8FnLJIVbqqDkM6ZvZJG9EcN2vBEsmoHiygmAGgnTYVNxZyPp0DkfyJ2Ohe8KYzhINy23ePKOQNRvk9NN/lWrD8IFzKbjuQUkwec6cqBcQ7bKbtvJblMwLMZEyNdORywdjvWq726w8gqylAoAGcg79Mu9LGPMHLNuNtveHqUipbjuGEfVqzeJ2KsSM0lgPiDlI86TLK43DOVVr6ljMAZsx+9BmTHMCm/C9oLGIS2zXbds5tfGBl8YYbnoB76E8f4rZUowxEv4T9W5JUeokKAOQM07BrUkfn6xOWjUz2+L4xRBe7p96yD580rLi+O4tpGaRG/0dPONe7kGJ1oxhcfblieIP4jIjE3ljy1WI5++rL2PYEsnEC6hDKnEFiSegK/LcyKr33NmIA3ihhMffttOh0IPeJmHr4h86ZsLxfFKqg2cP7OxtKsD00ihuD43cQ/V3MslQ3gM5M0nl0p5P7SbZkm0G8gH/EfzpJaxzr7Ex9CAbGPvXL1pbuGw+XNOYW9RAJkePePKnrgN1+6WRK6xpAC8vdEbUtXu29l0abBViPCchkE6EAhBsCdZ1oNhu2t8AhbaBdFh50O0gg6zOvurUJvn+vWaQDznoeIxDAakD96f6V4vevkW75KgEToCds5A5yJFFz2xxAthFtqF6qkEc9IaB8OdAbud/pB8Ia6QVBZZksSRGYkanpW6Sxs+Pz55TQQNoEtHJJAidd/xohw/iSeIXbbXA0exeNsjqJCtmnT0rjEcIujcqABrmMCRvVNrh7QYZDtBkxJ6mKs0b7xbuCtARis8ewqCEwlxBpATEgcon/K386lAmtKg8d1Z8v8AxqUur6RNGelcXwgttoSRmUQTPtJv8aXuE8Kt3UD3IJOedh7J00y/rSmLtDd8R/6l/wBgpGwPbU2FCFCQM8HrmPpprUJTKynsue3of6lasoIvz/UY+IYK0GhVteG2jDRTJZ8pJGXpsaGXmuWUd1W2Z10UBhDRoCkMff1rA3bQM5JQwyqkZgNVbMTqPPadPfVt7jlu5bKhoZtIIje5I30I16+hrOyzIQHHhGK4IJE4xfae8igBEt3CfFNsQVjmjDr0kaUbwXEm+j3W8GZMxlIZVbJ90zEHXoDPKBWTGqpt3cwB8GgIH3HIMGRvr4Y5UmYDD3ShuBgEDhGloPiGkxusT1piouZNtqI+8EmjRh/ifF7ji27NmdFBHhUCQxI0AAO/MVV2iWwqr9HuvdZlL3C6ZSHOUZeWYaE++tGA4c92wxN2zbJOUJcbIwUMDm1GoMxpvFXXeyTGf8RhR4R/62w0122qhTp2MU4smoAucQdWVdYuombrpczfhFEMBaDWMVdOJs22VgVtsPFdg5hk6anbyHSqeIcBP0nC2u/w8m2IcXPAApMSxAHiimfiHYyzkeL+HUlgSWvAZfLQR8ulUHSAIijFrgpLXSTrFy3odtXXSesaVp7S4ApiWCd3kJJK5FBUjLmA02BbQ84o5gOy6WixbFWQc9olVuBgVV1YTscxIAHLWhHH7P1zkmd/jltjX+KkFgGoeEYo2grhmIQXlFwE25GaPCcswSCB0191O/EOz9tEU2llXWcxdyQBHsxMGTtB91DOzoS4CAcmfDBIXctJzmNpDEGNNx1oh2H7QhhbUsAbQcchpAj15/KpnZjk7vIUD9+saR3ZRgEzKpa1ZUEaq3eKwPUmIB0213rPxR1VGZRZED7N9s8zyU6NpyidaK479oWIR3CW7ZVWIBJaSAecGORrGvanFlXNy+ht66c8pOw000inEoOcAJkM0dmMLbu21drTODOv0jI28DwZh5nUDcb0RxfArLEIiOhJgn6SjRyjL3kk69NADvtWPs+ttFH+ObVROXN0ifa607vjsNbwPe3HVsiHxlQXLagGPaDEx6b1PjIykgDl88I3IrIAbueddo0t2UNtA75/t5iTCsJgzpMHXQHWsS9pcKHVu6ZRCk5nzAwQTII2iAOdBLHFWZ7rsxjKwUEaAExCg9ayC6Cv+WLkAzMwIgHYjyqnDgoEMPP5cXke6oxv7ScYwWIW01lgrSQyqnIGU0gAmfD1g+6g+K4ge9vlQVNnwrk0ZfEZhhrz36UuDFqxCi0ia7gtIM9C0Uw3y30i/wB3AZojKSpzMSdWB1Mn0iBTMiAHf5uJibbSrhmDxOJDhb4RQBJuXLmszMATE7kkA194lwrF21W2cUbi+yq98+XYxlzQIABHIjprXFizjlU90SqyZh1HiGh3EnXzrTw3F4i26NddwM65irEGNdBECD1M7cpNGcpDncV/MDRa8jcXTgrqvE69VcEfxAxI9alep4n6HiWVLr4pre4zXWaDsTEHl0mvlAMyvymMjLzEs42/j/1L/sWljg/ArF9FLj75J7wrMHYCI+1qeWlHuN3PFr94f7EpQ4N2qWxCMmYCQDA1zR5T7qj05Cjdnz29DH2ARq8/1DHE+yGEBIVSALavrcMksxBPpAH5Uu3eyoFpnW441aFKgghXKjUH55fdRLFdu1fNltZcyrbEMB7BJnUa+0NOUVk/t+0bIUyGBb7P3rmbcHXc03/0gi76efScBjI284Nu4LEWVaASgGpU6RHMGOXlzqlcYndEAZZZTz5ctBEetGMXxu29q4MxErAnUn6uOY2nTSley0mDsT+I/CqsdsLcUYDEKaEYr/Fe8WRB7u0LanfZgQf3TyrX2gwaWWt93iLeJAtBpUQE9kBTM6iJ99asF2Z76xnt3LS5lACswSNQdT7iPOK2/wBy3OYm7h47sID3y+0AJE/Glqy1QguDd1FXHApewgYEHurROYGRLkz+utFMFYtd3iTfe6Ly3fqkQfVsYIhhEgGPKtHGeyzNi8Gq3bQDIqBi4YB7epBI0JJIgc9qc8d2btXMy2nsyXzZe8GuhJ09/SnswrYxVHwiPcwzB8RmkgvaWJ/91fwmrsbiw+XMozMSBGjLDWzEbEFm230GulMOJ4A31o77DmXW4oS5mYBGzQfLltoedLeI4c6upZSAvPSJzJENz2+RqbIRdRyA1vBnBuGXipuWfHEMUEhxqVDJp7QynbeaY+GjD4klu6RHg5wFAEyokAj103EkGuey3FUCjOwWbaoNfDIZoB+7oZhtDWvi+CTvVbIpLrLA2g+bbx5QYGnMe15RSHyFshVhVdY3TSxfucPkE/R7ZDZoIuAaEmDl5elZw1xbRtt/lkgkZgfEBlkCZmDFFuH4YFAfo9gidJsGYBM/a1qvG37YRw1myvh8JWwykGdGB1iOhpqsC1A+s22A3AhLBdo8TmyWrdlYHNIAjTU59KY+0GKSzhAblqxLOua4CjuZYsfCEk/d3OlKGHzC8bhuWznJDA2s4OY5iMuYmuO0uLAVfq7IM6ZcPkGinQncr5dY6UnHjVWoVv4Q8h7v/feKl29culmVWc7uQD4VB1/nM+dNvCcSiYfEKUzTbAUZiI0bWOdKi4yc5MFnYGAABOnIQF51tbjhtKUUo63AJKg6aSRrGoza+lWujMCFHzaIBUAE9f7mpbIHD1M655I8wNP+K4lhfYn7XcsOhBC6j3z8KGjjpNpbA9gEmeex086vu4tg2beLNkgfAx8RQlGF6ut+omFlJsRks3h4wTp3hMTznmarx9rvMqKYZrmhJ0G5103ig9jiV5WJWwxBJJgbGdRtyr5i+M3x4+6yBTIPQ7R86R2DdptX5EaMi6I38L4e1vFW7ZvoXUd4MokQpGhMKRJ6edSljhXE8XfxOa2IvC3Et4fq5nQZep3qUhlfGa1KI3Xq3O/2PtGvjh1MmfH8u7t/0pe4N2dt3sOLjoCPEC3eldvZEQQOdFeFcZ763euxBVtBvEhV39BRjFXT4xyFy0NuRy/nU+biHxk4152N7+eMxMQamMUsb2bwsNlkhVQz3hIzOxB8WUToB76E4zs3bVUIZpfLuw0lyp0A1AjenriQULjHyiUVRO2gGYeW5pEudpQyWxk9gifENQLhbppvyqvhc+XNut7V18oGTGi7fWVXuz4Ck52EDoDPhnfMPSsd7h5FxUD5s2WCV+9t15itd7jwIYR7XPT7sDlWN+Jg3VuEDwldOuUz0q9O16xLaOkNYNu5W4neZyyDwiYUhlM+WgI01hj50w4rhpsfRLrwbN2wdXHhZ+70LIGkGCpLafKga4cOLD+0zknu8u2UAejZvLaKYu11oqtrMjHKohcp0EdOkrHvNcB1MWx32itxNCBhlV/EisSwbKC/ekyJiYGkjnpTV/ZQufSMgKXbjo1lMpUqswQWgZQVJMA9BrS5234WzXMGLSkrcsgIQCVZsxLQeviBPSdabr99b1l/CRdQ2gVIJMKSkDWZLKdPSiZaEDUZXx3ha2ExF20xDLh7Q8On1mZFdgRtI/maDXMdoB3puEHMVZCJKsANQeepOnLzpu7T8MzYfFC3bMsiFIUwVFxSY05KJgcqRbmGdCbjWmAAbWIk7xr6Gk5lXlG4mNT7geyy3UR8xts2kg6F+8dTK76ALoIFEcFhWtXe7dhcyJ4TsBmYE+H7O+vpWTBdrLduyqlSTmc6xALOzCTHIEaiqbvaFXc3VXLlWCJJkeHQ7AbbDQe6pmXMxZW5b1+Y0aQtgwtwi7eFrS2jIQ2+aRJOY6HQgT5UGx9gspOQKCACVGk6gEkt7RonwziLCzoFMhkgk7MYJ201AqnFYj/DMGs7ZZuyxiNiNACTtE86HGjB7qt4RYFZl4Vle6DlQganMzE6CIksfLlXztc1vuwQiKZGqEk8/IUT/vOTYURbUDLqWjaNJjWQKBdo+JC/aXVRGhgk6j+g+ZrsYyHKCRQ+sJ2GgwFYsKzqpYqhaDzgRM+dO/ZbspYv2xnTOCqHNmK6sxBmGEarEneKRLeIAIPQ7fravU+yuKs2OGd+WzP3clJ8OVbrDXwyJlvX3V6b6q2kZqea4xPrHMew5t6DSFBA98LTfwPs7av2bbvnByhSQ0DwkECI1pOxVxCzZTJZi0xliQdI9+9P3Y27/hgDyb8Kj49mXGGU1H8MoLEGbm4RaAle9lixIYgasdYIJ0pU4qjMpRBmbNlUDnrAEzTlbxCMTBUkHYaxSPd40BdIQMSlwEaGCQx6amoeEZ8mUtXKtt/2ZRmAGOiZ8wvEcTbxAiyO9W0EykCMgIg+1v76lfL/AGhdMUbrIVbJkg5lkA+1rr5RUqnJhLUezB2+dYpXA5tCPZbw4W7IIl13HmNqaMU897/8tr/80O4hxFXBI0DZB4jzU7eUxtzqi5xmS0I7hnVlZFJHgiQY2PhrzXR8z66rf29pSKQV86wvxO2Dbxk7EqD6ZVrz5+AFXS02UF2yAwdy0z5wNKecViWe3iIUAuylQTyyjfpqNqAXeHu9xHuXFVlaQEUkSOpY607gWbEDZrl6CKzANygXF8LtqoABzSBJO5np0ggVXjbCWzCourAH0BB5/Cjj8GBADMza8zA9YEV1/Y6clHwn5ma9AcUBVkmTnFual6My2LQDrC3nVbYEFJtz3g9dq04++WZG75iyonhZiTOWcwPX2jHv1nTHftF4UDIC4zMdAoA1JYnp5UwYjsobxZlZkzAQ6EMGUr8Ik/Omgit4sgxVPDLzdw1o3ITYgEAv3hDmRABywJ5iAaZcH2Wu3WZ7RZVN05FvZgQFzHNEaawBvoPSmvgF+/hwLRP1Vu2ioQPEW3aems89ZFbhxm2zrLidTJYdD50rJxF7CCq1EntSXsswt4i8JS2rJmMLce+sssQFQrmAG+4pctNbvXFRg5DpDFmkgM4AZekAkkeQps7Z2A7ZlJLG5aEATKi4CxPUDQ6RSzh+EOjjw5iVAyAgMdZhpkLoD8qwZLUXz/uMC7mUcJ4ba71LVxMwa80ZgfZU5QTDRqoO3lV+Jw4a1csLAUXtNJPdjNIkCCZPLSruG8HNp1ZmK5SYtggwZkS4MadNa2XbRYnQD0j9Cs4jiO93T8ucmPbeC8Fg+7VgSranKZYZd42EGDB91d31c2GtBkAYKCZbWCvKI+z7pramDMbVWuDke+pO1bVZMcFAFTrFXc2UBbQyuG5kEAMI9j94fChHG7OZCQlnMCDKZixGsiIjnRleFTGpqrG8GI2msxOFIqExsRFuYQ89FIBn1BjT1Fev9i+xtvE8Lsg3mUXLZDIFUxLtzPnJHqaRcbwMupGomJ0HKYPXSeVeu/s3McNw4LaqGB16XDXsJlGQUJG66dzFLjH7L8JZQkNc3zNMfAGPAJM8+lJGH4natKpu2+9DFtdCwII6+R5V6b29sk4XEqM5JQwoXnIPLfavHLstYSZkXGGvQqOdAw7TZvGMU6eUfDwOw6ZsqKIDyR1AJ56GDWXD8Itx7dq4fvZA2snfXXSBXNjhWKClfpAIyZQMxjaB9nahGM4bkcZiAZg5f+Ocj4GvNwqSSA/79Y/Pk0V3ecO4vg9u4ykrZEESFtEAx/qO9faBXTdRiUcgAnSSeZ6+lSjbBlY7PEDikAFrGS2gA0A+A/KrJ86fx2SwewR/4zQbj/Z23bC9yjsxJ0mdAOnvFJbCxFg3HjIOUXGXQ61m+jSZ/CmTB9lbre0Bb6yZPwE0Xsdh7YEuzHz0WlrjI3E0sImJh5/UVeMFpOnpP9KeE7H2I9p9f3/6V3b7I4fkbh/1H8qcqA+EAtEThV+3bW8t2yzaeEhJnpBE5TvqdNqwcH7Q37doIcO5AJiMvskyASTrvXpR7J2Bst3XnnqpeyWHHN/4p/CqTkNafeBQO8S/7y3jqMIx/g/7qGPh1+iJFm4MRPiMa5i0sc0xlI5eleh3uy9oKYLrAJ67e6lRFkDf5UvWV6c5tAyYTFuwUuCkCCM0zAGpg9RI99RmB6+un8966I8vjXBikkdYY8JUtpS0k7eU1aQOU/KoI/QroH09KGptypLcSdPhXSeg+FXqh6fOpkrDjMzVO7IEbVfcw6xrFSygrRdtaCP51oxmp1wRdwq67etFMB2ew7WwWtITrqRv8qyXlj/miGCxUJHSn8OKY3Ac3BOP4LYkkW1md41+NBbnBbR1NtD18MUxXgGO/wA6zfRxFY2onYwhQgg4AHmw/wBbfnQvGqBmmSfCRqeQ159P5U3/AEGRpvShxbhmJRg3tKNyo5RG243nnRYUYHcxGY+AmDGnxEKYJJnXzn86lZMbfUtJmeZB9AffofjUq5QQJEDtPfrGEdyM2aPIR/U1vt4SNl0860d+FgQ3wr7cxi8wT+vlUpxov+T7y/UT0lToeU/Cfyr7bsnox9T+FcYfiaOodVaGmPjHXyq5cVP2T7/+a5ezuy2/39px1eEkGYBiPs12bBO+vkNKyYjigRkGTV2yjrME/hRK25IEiKdj0ZLF3+ar0gNazEbBB290/lXLIANRB9a2XnifIUMuuXgiDmiOkedKfs8Rrn5QhbTDxbGEW3K/ZWddqTLbHkR8KesThA63FOgI3HpyFJRQEbCkhmyd4wwANpSQOZM1XkXefnWj6OJ/A1HGnsijCDnClBVek19TKCdCD+FXW7ZGoAr6bJ6a+ddo8pk7QdK7VOomubaTy1mtKYbTei0EzCZLBrRdt1UtmtCppzotEzVBt5dZrlWNbnsiqioH9azRU3VB9xT+hXKKa0PZ6Calu1zg1lbzZwp86jLO+3kauyenvqsoenwpgEwwXxHs7avDUQfvDQ/199SisGpTLiioM9CwgAABuZqsxNtShBiCCNfSpUqHBxHa4SSOQhMtNMGBwarbQBuWvx9N6IJhANc019qV3DFXJGmE9gTgYAd4Lh1IkL5THLrpvVrWgd/h+t6lSvSGJUFL8uKJJkxMkfrpWRMIcoEchUqVG+IZMvehhiBtMvE7hCvl+yvz6UpphyBsfdUqV2PcmEdp2MET9k/CrBhDzE1KlPAmXIMJ+6fhX36ERyPwqVK6ZPrYFtwCfWrlwx/QqVKICDcsWx5fKtCYc9KlStE7nK72EPSs5w+m3yqVKEzZnfD+VVXbcf1/WtfKlDU25WwjeqmNSpXCEeU7F2eWv86lSpTBBn//2Q=="/>
          <p:cNvSpPr>
            <a:spLocks noChangeAspect="1" noChangeArrowheads="1"/>
          </p:cNvSpPr>
          <p:nvPr/>
        </p:nvSpPr>
        <p:spPr bwMode="auto">
          <a:xfrm>
            <a:off x="63500" y="-62865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Verdana" pitchFamily="34" charset="0"/>
            </a:endParaRPr>
          </a:p>
        </p:txBody>
      </p:sp>
      <p:pic>
        <p:nvPicPr>
          <p:cNvPr id="55303" name="Picture 2" descr="\\pmi-arquivos\Usuarios\braga.jose\Documents\My Pictures\imagesCAJKB7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11288"/>
            <a:ext cx="35718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4" descr="http://t0.gstatic.com/images?q=tbn:ANd9GcQ-RlyRubawJ8zGrGHBa1iNF3CxaOJXbeZlUcuEA4Jl8nK3YtBvs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1411288"/>
            <a:ext cx="35448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10" descr="Supermercado varejista (Lia Lubambo/EXAME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3786188"/>
            <a:ext cx="40290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632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3807374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37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734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070264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39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837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070264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42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939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070264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44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042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070264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046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144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385732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$ 1.267,00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49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246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385732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$ 1.267,00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51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349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385732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$ 1.267,00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54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451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718726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$ 1.267,00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6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14313" y="-71438"/>
            <a:ext cx="3643312" cy="3937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126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CaixaDeTexto 8"/>
          <p:cNvSpPr txBox="1">
            <a:spLocks noChangeArrowheads="1"/>
          </p:cNvSpPr>
          <p:nvPr/>
        </p:nvSpPr>
        <p:spPr bwMode="auto">
          <a:xfrm>
            <a:off x="428625" y="428625"/>
            <a:ext cx="835818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/>
              <a:t>	Quando o produto entra no regime da </a:t>
            </a:r>
            <a:r>
              <a:rPr lang="pt-BR" sz="2400" b="1" u="sng">
                <a:solidFill>
                  <a:srgbClr val="002060"/>
                </a:solidFill>
              </a:rPr>
              <a:t>Substituição Tributária,</a:t>
            </a:r>
            <a:r>
              <a:rPr lang="pt-BR" sz="2400"/>
              <a:t> a empresa não tem mais direito aos créditos de </a:t>
            </a:r>
            <a:r>
              <a:rPr lang="pt-BR" sz="2400" b="1" u="sng"/>
              <a:t>ICMS,</a:t>
            </a:r>
            <a:r>
              <a:rPr lang="pt-BR" sz="2400"/>
              <a:t> pois o produto já foi tributado até a fase final de venda que é o consumidor final, através de uma margem de venda presumida pelo estado (MVA), portanto o </a:t>
            </a:r>
            <a:r>
              <a:rPr lang="pt-BR" sz="2400" b="1" u="sng"/>
              <a:t>ICMS</a:t>
            </a:r>
            <a:r>
              <a:rPr lang="pt-BR" sz="2400"/>
              <a:t> e o </a:t>
            </a:r>
            <a:r>
              <a:rPr lang="pt-BR" sz="2400" b="1" u="sng"/>
              <a:t>ICMS</a:t>
            </a:r>
            <a:r>
              <a:rPr lang="pt-BR" sz="2400" b="1"/>
              <a:t> </a:t>
            </a:r>
            <a:r>
              <a:rPr lang="pt-BR" sz="2400" b="1" u="sng"/>
              <a:t>ST</a:t>
            </a:r>
            <a:r>
              <a:rPr lang="pt-BR" sz="2400"/>
              <a:t> passam a ser somados ao custo de compra da mercadoria.</a:t>
            </a:r>
          </a:p>
          <a:p>
            <a:pPr algn="just"/>
            <a:r>
              <a:rPr lang="pt-BR" sz="2400"/>
              <a:t> </a:t>
            </a:r>
          </a:p>
          <a:p>
            <a:pPr algn="just"/>
            <a:r>
              <a:rPr lang="pt-BR" sz="2400" b="1" i="1"/>
              <a:t>    </a:t>
            </a:r>
            <a:r>
              <a:rPr lang="pt-BR" sz="2200" b="1" i="1"/>
              <a:t>“Art. 289. O custo das mercadorias revendidas e das matérias-primas utilizadas será determinado com base em registro permanente de estoques ou no valor dos estoques existentes, de acordo com o Livro de Inventário, no fim do período de apuração (Decreto-Lei nº 1.598, de 1977, art. 14).</a:t>
            </a:r>
          </a:p>
          <a:p>
            <a:pPr algn="just"/>
            <a:r>
              <a:rPr lang="pt-BR" sz="2200" b="1" i="1"/>
              <a:t>(...)</a:t>
            </a:r>
            <a:br>
              <a:rPr lang="pt-BR" sz="2200" b="1" i="1"/>
            </a:br>
            <a:r>
              <a:rPr lang="pt-BR" sz="2200" b="1" i="1"/>
              <a:t>§ 3º Não se incluem no custo os impostos recuperáveis através de créditos na escrita fiscal.” (grifos nossos)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554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4718726"/>
        </p:xfrm>
        <a:graphic>
          <a:graphicData uri="http://schemas.openxmlformats.org/drawingml/2006/table">
            <a:tbl>
              <a:tblPr/>
              <a:tblGrid>
                <a:gridCol w="2143140"/>
                <a:gridCol w="357190"/>
                <a:gridCol w="1785950"/>
                <a:gridCol w="2176953"/>
                <a:gridCol w="191282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$ 1.267,00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$ 401,75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58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 descr="Como o dinheiro chega a nó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46000" contrast="-68000"/>
          </a:blip>
          <a:srcRect/>
          <a:stretch>
            <a:fillRect/>
          </a:stretch>
        </p:blipFill>
        <p:spPr bwMode="auto">
          <a:xfrm>
            <a:off x="357188" y="357188"/>
            <a:ext cx="8429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75" y="2000250"/>
            <a:ext cx="7715250" cy="9286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VALOR ADICIONADO GERADO EM RELAÇÃO AO ICMS RECOLHIDO</a:t>
            </a:r>
            <a:endParaRPr lang="pt-BR" sz="28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6565" name="Picture 3" descr="Logo novo Prefeitura Itaja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28625" y="3357563"/>
          <a:ext cx="8376053" cy="2668272"/>
        </p:xfrm>
        <a:graphic>
          <a:graphicData uri="http://schemas.openxmlformats.org/drawingml/2006/table">
            <a:tbl>
              <a:tblPr/>
              <a:tblGrid>
                <a:gridCol w="5643602"/>
                <a:gridCol w="2732451"/>
              </a:tblGrid>
              <a:tr h="90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 TOTAL = 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$ 868,75</a:t>
                      </a: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Recolhimento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ICMS    = 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$ 238,00</a:t>
                      </a: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3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 TOTAL = 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3,65 X Rec.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ICMS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7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dicastuning.com.br/wp-content/plugins/wp-o-matic/cache/812ab_tata-nano-ganha-nova-fabrica-para-poder-abastecer-mercado-ind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3905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2" descr="http://www.magal.ind.br/Magal/upload/institucional/img_0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25"/>
            <a:ext cx="40005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13" y="4071938"/>
            <a:ext cx="8786812" cy="15001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  <a:latin typeface="+mn-lt"/>
              </a:rPr>
              <a:t>2) Mesmo exemplo de INDUSTRIALIZAÇÃO</a:t>
            </a:r>
            <a:br>
              <a:rPr lang="pt-BR" sz="2800" dirty="0" smtClean="0">
                <a:solidFill>
                  <a:schemeClr val="tx1"/>
                </a:solidFill>
                <a:latin typeface="+mn-lt"/>
              </a:rPr>
            </a:br>
            <a:r>
              <a:rPr lang="pt-BR" sz="2800" dirty="0" smtClean="0">
                <a:solidFill>
                  <a:schemeClr val="tx1"/>
                </a:solidFill>
                <a:latin typeface="+mn-lt"/>
              </a:rPr>
              <a:t>de um PRODUTO “X”, </a:t>
            </a:r>
            <a:r>
              <a:rPr lang="pt-BR" sz="2800" dirty="0" smtClean="0">
                <a:solidFill>
                  <a:srgbClr val="FF0000"/>
                </a:solidFill>
                <a:latin typeface="+mn-lt"/>
              </a:rPr>
              <a:t>SEM INFORMAÇÃO pelo DISTRIBUIDOR e VAREJISTA</a:t>
            </a:r>
            <a:endParaRPr lang="pt-B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7590" name="Picture 3" descr="Logo novo Prefeitura Itaja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861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368206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65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963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368206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67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066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49429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70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68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49429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72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270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49429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75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373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687078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7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475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502007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79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14313" y="-71438"/>
            <a:ext cx="3643312" cy="3937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229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CaixaDeTexto 8"/>
          <p:cNvSpPr txBox="1">
            <a:spLocks noChangeArrowheads="1"/>
          </p:cNvSpPr>
          <p:nvPr/>
        </p:nvSpPr>
        <p:spPr bwMode="auto">
          <a:xfrm>
            <a:off x="357188" y="1173194"/>
            <a:ext cx="83581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 dirty="0"/>
              <a:t>	</a:t>
            </a:r>
            <a:r>
              <a:rPr lang="pt-BR" sz="2800" b="1" dirty="0"/>
              <a:t>Conclui-se</a:t>
            </a:r>
            <a:r>
              <a:rPr lang="pt-BR" sz="2800" dirty="0"/>
              <a:t> que o custo da aquisição da mercadoria deve ser composto também pelo ICMS-ST, considerando-se que o contribuinte substituto é o sujeito passivo nas operações em regime de substituição tributária de ICMS e que essa exação se dá de forma definitiva, na qual já está embutido no valor total do fornecimento das etapas posteriores e, portanto, irrecuperável, pois não lhe proporciona crédito fiscal.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578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502007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</a:t>
                      </a: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INFORMA  QUADRO </a:t>
                      </a:r>
                      <a:r>
                        <a:rPr lang="pt-BR" sz="2500" b="1" dirty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 $ 68,00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582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680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685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782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787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885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8903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987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927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090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0951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2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197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294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99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397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$ 267,00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4023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499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$ 267,00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Ajuste 157 = 7,89 % X $ 1.068,00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047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14313" y="-71438"/>
            <a:ext cx="3643312" cy="3937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331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CaixaDeTexto 8"/>
          <p:cNvSpPr txBox="1">
            <a:spLocks noChangeArrowheads="1"/>
          </p:cNvSpPr>
          <p:nvPr/>
        </p:nvSpPr>
        <p:spPr bwMode="auto">
          <a:xfrm>
            <a:off x="428625" y="1357313"/>
            <a:ext cx="8358188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200" b="1"/>
              <a:t>	</a:t>
            </a:r>
            <a:r>
              <a:rPr lang="pt-BR" sz="2200" b="1">
                <a:latin typeface="Arial Black" pitchFamily="34" charset="0"/>
              </a:rPr>
              <a:t>Como contabilizar operações com substituição tributária, tanto na empresa vendedora, quanto na empresa que compra os produtos sujeitos ao regime de substituição tributária.</a:t>
            </a:r>
          </a:p>
          <a:p>
            <a:pPr algn="just"/>
            <a:r>
              <a:rPr lang="pt-BR" sz="2200"/>
              <a:t>	Determinados produtos, de acordo com a legislação do ICMS de cada Estado, é atribuído ao próprio fabricante, importador etc. a obrigação de reter e recolher o imposto devido nas operações subseqüentes. Essa operação é a famosa </a:t>
            </a:r>
            <a:r>
              <a:rPr lang="pt-BR" sz="2200" b="1">
                <a:latin typeface="Arial Black" pitchFamily="34" charset="0"/>
              </a:rPr>
              <a:t>substituição tributária</a:t>
            </a:r>
            <a:r>
              <a:rPr lang="pt-BR" sz="2200">
                <a:latin typeface="Arial Black" pitchFamily="34" charset="0"/>
              </a:rPr>
              <a:t>.</a:t>
            </a:r>
          </a:p>
          <a:p>
            <a:pPr algn="just"/>
            <a:r>
              <a:rPr lang="pt-BR" sz="2200"/>
              <a:t>	Para mostrar a contabilização desse fato, vamos admitir que uma empresa industrial venda a prazo produtos de sua fabricação sujeitos ao regime de </a:t>
            </a:r>
            <a:r>
              <a:rPr lang="pt-BR" sz="2200" b="1"/>
              <a:t>substituição tributária</a:t>
            </a:r>
            <a:r>
              <a:rPr lang="pt-BR" sz="2200"/>
              <a:t> para uma empresa cliente, que vai revendê-los, dentro do Estado, e que a nota fiscal que acobertou a operação apresente os seguintes dados:</a:t>
            </a:r>
            <a:endParaRPr lang="pt-BR"/>
          </a:p>
        </p:txBody>
      </p:sp>
      <p:sp>
        <p:nvSpPr>
          <p:cNvPr id="13318" name="CaixaDeTexto 10"/>
          <p:cNvSpPr txBox="1">
            <a:spLocks noChangeArrowheads="1"/>
          </p:cNvSpPr>
          <p:nvPr/>
        </p:nvSpPr>
        <p:spPr bwMode="auto">
          <a:xfrm>
            <a:off x="428625" y="357188"/>
            <a:ext cx="83581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dirty="0"/>
              <a:t>Como Contabilizar Operações </a:t>
            </a:r>
          </a:p>
          <a:p>
            <a:r>
              <a:rPr lang="pt-BR" sz="3200" b="1" dirty="0"/>
              <a:t>com Substituição Tributária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602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$ 267,00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Ajuste 157 = 7,89 % X $ 1.068,00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(+)    </a:t>
                      </a: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$ 85,22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6071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704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$ 267,00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Ajuste 157 = 7,89 % X $ 1.068,00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(+)    </a:t>
                      </a: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$ 85,22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(Final)=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709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DISTRIBUIDOR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806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285875"/>
          <a:ext cx="8518930" cy="5143536"/>
        </p:xfrm>
        <a:graphic>
          <a:graphicData uri="http://schemas.openxmlformats.org/drawingml/2006/table">
            <a:tbl>
              <a:tblPr/>
              <a:tblGrid>
                <a:gridCol w="2179697"/>
                <a:gridCol w="363283"/>
                <a:gridCol w="1957614"/>
                <a:gridCol w="285752"/>
                <a:gridCol w="1787136"/>
                <a:gridCol w="1945448"/>
              </a:tblGrid>
              <a:tr h="4645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3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$ 1.068,00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72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45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526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54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 ( - ) 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$ 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4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$ 267,00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0066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Ajuste 157 = 7,98 % X $ 1.068,00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(+)    </a:t>
                      </a: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$ 85,22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(Final)=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 </a:t>
                      </a: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$ 352,22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8119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909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2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14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011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16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114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118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6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21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318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323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421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26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523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28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 idx="4294967295"/>
          </p:nvPr>
        </p:nvSpPr>
        <p:spPr>
          <a:xfrm>
            <a:off x="0" y="-71438"/>
            <a:ext cx="3643313" cy="3937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434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ixaDeTexto 8"/>
          <p:cNvSpPr txBox="1">
            <a:spLocks noChangeArrowheads="1"/>
          </p:cNvSpPr>
          <p:nvPr/>
        </p:nvSpPr>
        <p:spPr bwMode="auto">
          <a:xfrm>
            <a:off x="285750" y="428625"/>
            <a:ext cx="8643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Valor das mercadorias (com ICMS incluso): </a:t>
            </a:r>
            <a:r>
              <a:rPr lang="pt-BR" sz="2400">
                <a:latin typeface="Arial Black" pitchFamily="34" charset="0"/>
              </a:rPr>
              <a:t>R$ 1.000,00</a:t>
            </a:r>
          </a:p>
          <a:p>
            <a:endParaRPr lang="pt-BR" sz="2400"/>
          </a:p>
          <a:p>
            <a:r>
              <a:rPr lang="pt-BR" sz="2400"/>
              <a:t>ICMS sobre a operação própria (R$ 1.000,00 X 17%): </a:t>
            </a:r>
          </a:p>
          <a:p>
            <a:r>
              <a:rPr lang="pt-BR" sz="2400" b="1">
                <a:latin typeface="Arial Black" pitchFamily="34" charset="0"/>
              </a:rPr>
              <a:t>R$ 170,00</a:t>
            </a:r>
          </a:p>
          <a:p>
            <a:endParaRPr lang="pt-BR" sz="2400"/>
          </a:p>
          <a:p>
            <a:r>
              <a:rPr lang="pt-BR" sz="2400"/>
              <a:t>IPI destacado na nota fiscal (R$ 1.000,00 X 10%): </a:t>
            </a:r>
          </a:p>
          <a:p>
            <a:r>
              <a:rPr lang="pt-BR" sz="2400">
                <a:latin typeface="Arial Black" pitchFamily="34" charset="0"/>
              </a:rPr>
              <a:t>R$ 100,00</a:t>
            </a:r>
          </a:p>
          <a:p>
            <a:endParaRPr lang="pt-BR" sz="2400"/>
          </a:p>
          <a:p>
            <a:r>
              <a:rPr lang="pt-BR" sz="2400"/>
              <a:t>ICMS por substituição tributária (retido na fonte): </a:t>
            </a:r>
            <a:r>
              <a:rPr lang="pt-BR" sz="2400">
                <a:latin typeface="Arial Black" pitchFamily="34" charset="0"/>
              </a:rPr>
              <a:t>R$ 90,00</a:t>
            </a:r>
          </a:p>
          <a:p>
            <a:endParaRPr lang="pt-BR" sz="2400"/>
          </a:p>
          <a:p>
            <a:r>
              <a:rPr lang="pt-BR" sz="2400"/>
              <a:t>Total da nota fiscal: </a:t>
            </a:r>
            <a:r>
              <a:rPr lang="pt-BR" sz="2400">
                <a:latin typeface="Arial Black" pitchFamily="34" charset="0"/>
              </a:rPr>
              <a:t>R$ 1.190,00</a:t>
            </a:r>
          </a:p>
          <a:p>
            <a:endParaRPr lang="pt-BR" sz="2400"/>
          </a:p>
          <a:p>
            <a:r>
              <a:rPr lang="pt-BR" sz="2400" b="1"/>
              <a:t>Obs:</a:t>
            </a:r>
            <a:r>
              <a:rPr lang="pt-BR" sz="2400"/>
              <a:t> </a:t>
            </a:r>
          </a:p>
          <a:p>
            <a:r>
              <a:rPr lang="pt-BR" sz="2400"/>
              <a:t>Total da nota fiscal = Valor das mercadorias + IPI + ICMS por substituição tributária (retido na fonte).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6260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$ 333,75</a:t>
                      </a: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630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728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$ 333,75</a:t>
                      </a: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Ajuste 157 = 7,98 % X $ 1.335,00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332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830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$ 333,75</a:t>
                      </a: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Ajuste 157 = 7,98 % X $ 1.335,00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(+)    </a:t>
                      </a:r>
                      <a:r>
                        <a:rPr lang="pt-BR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$ 106,53</a:t>
                      </a: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8356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933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$ 333,75</a:t>
                      </a: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Ajuste 157 = 7,98 % X $ 1.335,00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(+)    </a:t>
                      </a:r>
                      <a:r>
                        <a:rPr lang="pt-BR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$ 106,53</a:t>
                      </a: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(Final)=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938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4563" y="500063"/>
            <a:ext cx="4857750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VAREJO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035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357313"/>
          <a:ext cx="8376053" cy="5072099"/>
        </p:xfrm>
        <a:graphic>
          <a:graphicData uri="http://schemas.openxmlformats.org/drawingml/2006/table">
            <a:tbl>
              <a:tblPr/>
              <a:tblGrid>
                <a:gridCol w="2357454"/>
                <a:gridCol w="1928826"/>
                <a:gridCol w="357190"/>
                <a:gridCol w="1819763"/>
                <a:gridCol w="1912820"/>
              </a:tblGrid>
              <a:tr h="44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ML (Margem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Lucro)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20 %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12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PV (Preço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venda) $ 1.335,00 / 0,80 =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1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50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27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(Entradas)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0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- )  $    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0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$ 1.335,00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SL (Saídas Líquidas)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$ 1.668,75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42"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Adicionado)= SL 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$ 333,75</a:t>
                      </a: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53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Ajuste 157 = 7,98 % X $ 1.335,00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(+)    </a:t>
                      </a:r>
                      <a:r>
                        <a:rPr lang="pt-BR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$ 106,53</a:t>
                      </a:r>
                      <a:endParaRPr lang="pt-BR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600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(Final)= SL 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EL 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  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$ 440,28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040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8" descr="Como o dinheiro chega a nó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46000" contrast="-68000"/>
          </a:blip>
          <a:srcRect/>
          <a:stretch>
            <a:fillRect/>
          </a:stretch>
        </p:blipFill>
        <p:spPr bwMode="auto">
          <a:xfrm>
            <a:off x="357188" y="357188"/>
            <a:ext cx="8429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75" y="2000250"/>
            <a:ext cx="7715250" cy="9286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VALOR ADICIONADO GERADO EM RELAÇÃO AO ICMS RECOLHIDO</a:t>
            </a:r>
            <a:endParaRPr lang="pt-BR" sz="28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1381" name="Picture 3" descr="Logo novo Prefeitura Itaja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28625" y="3357563"/>
          <a:ext cx="8376053" cy="2668272"/>
        </p:xfrm>
        <a:graphic>
          <a:graphicData uri="http://schemas.openxmlformats.org/drawingml/2006/table">
            <a:tbl>
              <a:tblPr/>
              <a:tblGrid>
                <a:gridCol w="5643602"/>
                <a:gridCol w="2732451"/>
              </a:tblGrid>
              <a:tr h="90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 TOTAL = 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$ 992,50</a:t>
                      </a: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Recolhimento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ICMS    = </a:t>
                      </a:r>
                      <a:endParaRPr lang="pt-BR" sz="24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$ 238,00</a:t>
                      </a: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3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(Valor Adicionado) TOTAL = </a:t>
                      </a:r>
                      <a:r>
                        <a:rPr lang="pt-BR" sz="22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4,17 X Rec. </a:t>
                      </a:r>
                      <a:r>
                        <a:rPr lang="pt-BR" sz="2200" b="1" baseline="0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ICMS</a:t>
                      </a: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139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8"/>
          <p:cNvSpPr>
            <a:spLocks noChangeArrowheads="1"/>
          </p:cNvSpPr>
          <p:nvPr/>
        </p:nvSpPr>
        <p:spPr bwMode="auto">
          <a:xfrm>
            <a:off x="357188" y="857250"/>
            <a:ext cx="8286750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500" b="1">
                <a:solidFill>
                  <a:srgbClr val="FF0000"/>
                </a:solidFill>
                <a:latin typeface="Verdana" pitchFamily="34" charset="0"/>
              </a:rPr>
              <a:t>3) NÃO EFETUANDO NENHUMA EXCLUSÃO DE ST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428625" y="0"/>
            <a:ext cx="3214688" cy="357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1800" dirty="0" smtClean="0"/>
              <a:t>MOVIMENTO ECONÔMICO</a:t>
            </a:r>
            <a:endParaRPr lang="pt-BR" sz="1800" dirty="0"/>
          </a:p>
        </p:txBody>
      </p:sp>
      <p:pic>
        <p:nvPicPr>
          <p:cNvPr id="102404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Rectangle 1028"/>
          <p:cNvSpPr>
            <a:spLocks noChangeArrowheads="1"/>
          </p:cNvSpPr>
          <p:nvPr/>
        </p:nvSpPr>
        <p:spPr bwMode="auto">
          <a:xfrm>
            <a:off x="1857375" y="2786063"/>
            <a:ext cx="3286125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INDÚSTRIA</a:t>
            </a:r>
          </a:p>
        </p:txBody>
      </p:sp>
      <p:sp>
        <p:nvSpPr>
          <p:cNvPr id="102406" name="Rectangle 1028"/>
          <p:cNvSpPr>
            <a:spLocks noChangeArrowheads="1"/>
          </p:cNvSpPr>
          <p:nvPr/>
        </p:nvSpPr>
        <p:spPr bwMode="auto">
          <a:xfrm>
            <a:off x="3214688" y="4357688"/>
            <a:ext cx="4214812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DISTRIBUIDOR</a:t>
            </a:r>
          </a:p>
        </p:txBody>
      </p:sp>
      <p:sp>
        <p:nvSpPr>
          <p:cNvPr id="102407" name="Rectangle 1028"/>
          <p:cNvSpPr>
            <a:spLocks noChangeArrowheads="1"/>
          </p:cNvSpPr>
          <p:nvPr/>
        </p:nvSpPr>
        <p:spPr bwMode="auto">
          <a:xfrm>
            <a:off x="1071563" y="5786438"/>
            <a:ext cx="4097337" cy="554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3600" b="1">
                <a:latin typeface="Verdana" pitchFamily="34" charset="0"/>
              </a:rPr>
              <a:t>VAREJO</a:t>
            </a:r>
          </a:p>
        </p:txBody>
      </p:sp>
      <p:pic>
        <p:nvPicPr>
          <p:cNvPr id="102408" name="Picture 2" descr="http://www.dasein.com.br/files/blog/image-1737_1325797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574925"/>
            <a:ext cx="1214437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9" name="Picture 4" descr="http://www.gruposerafim.com.br/wp-content/uploads/2011/06/Centro_de_Distribui%C3%A7%C3%A3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614738"/>
            <a:ext cx="20716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0" name="Picture 6" descr="http://www.carloshilsdorf.com.br/adm/editor/uploads/varej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5086350"/>
            <a:ext cx="121443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1" name="Picture 8" descr="http://exame.abril.com.br/assets/pictures/16565/size_590_varejo-fogao-eletrodomesticos-vendas.jpg?12875764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5286375"/>
            <a:ext cx="12858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2" name="Picture 10" descr="http://www.joserobertosalgado.com.br/wp-content/uploads/2011/08/jose-roberto-salgado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13" y="2857500"/>
            <a:ext cx="1493837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ector de seta reta 15"/>
          <p:cNvCxnSpPr>
            <a:stCxn id="102405" idx="2"/>
            <a:endCxn id="102406" idx="0"/>
          </p:cNvCxnSpPr>
          <p:nvPr/>
        </p:nvCxnSpPr>
        <p:spPr>
          <a:xfrm rot="16200000" flipH="1">
            <a:off x="3902869" y="2937669"/>
            <a:ext cx="1017588" cy="182245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02406" idx="2"/>
            <a:endCxn id="102407" idx="0"/>
          </p:cNvCxnSpPr>
          <p:nvPr/>
        </p:nvCxnSpPr>
        <p:spPr>
          <a:xfrm rot="5400000">
            <a:off x="3784600" y="4248150"/>
            <a:ext cx="874713" cy="220186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5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3428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368206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3470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4452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49429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494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0313" y="357188"/>
            <a:ext cx="3929062" cy="642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200" dirty="0" smtClean="0">
                <a:solidFill>
                  <a:schemeClr val="tx1"/>
                </a:solidFill>
              </a:rPr>
              <a:t>INDÚSTRIA</a:t>
            </a:r>
            <a:endParaRPr lang="pt-BR" sz="4200" dirty="0"/>
          </a:p>
        </p:txBody>
      </p:sp>
      <p:sp>
        <p:nvSpPr>
          <p:cNvPr id="5" name="Título 9"/>
          <p:cNvSpPr txBox="1">
            <a:spLocks/>
          </p:cNvSpPr>
          <p:nvPr/>
        </p:nvSpPr>
        <p:spPr>
          <a:xfrm>
            <a:off x="428625" y="0"/>
            <a:ext cx="3214688" cy="357188"/>
          </a:xfrm>
          <a:prstGeom prst="rect">
            <a:avLst/>
          </a:prstGeom>
        </p:spPr>
        <p:txBody>
          <a:bodyPr lIns="45720" rIns="4572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MOVIMENTO ECONÔMICO</a:t>
            </a:r>
            <a:endParaRPr lang="pt-BR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5476" name="Picture 3" descr="Logo novo Prefeitura Itaja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0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57188" y="1143000"/>
          <a:ext cx="8376053" cy="4494292"/>
        </p:xfrm>
        <a:graphic>
          <a:graphicData uri="http://schemas.openxmlformats.org/drawingml/2006/table">
            <a:tbl>
              <a:tblPr/>
              <a:tblGrid>
                <a:gridCol w="2786082"/>
                <a:gridCol w="1500198"/>
                <a:gridCol w="2176953"/>
                <a:gridCol w="191282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DE VENDA PRODUTO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Substituição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Tributária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+ )      $ 68,00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VC</a:t>
                      </a:r>
                      <a:r>
                        <a:rPr lang="pt-BR" sz="20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</a:t>
                      </a: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 CONTÁBIL)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 = )$ 1.068,00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4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BC (BASE DE CÁLCULO)</a:t>
                      </a:r>
                      <a:endParaRPr lang="pt-BR" sz="2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5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$ 1.000,00</a:t>
                      </a: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485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EL (Entradas Líquidas)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$ 800,00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 (Saídas)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$ 1.068,00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5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1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5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518" name="Text Box 1037"/>
          <p:cNvSpPr txBox="1">
            <a:spLocks noChangeArrowheads="1"/>
          </p:cNvSpPr>
          <p:nvPr/>
        </p:nvSpPr>
        <p:spPr bwMode="auto">
          <a:xfrm>
            <a:off x="6000750" y="6534150"/>
            <a:ext cx="317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500" b="1">
                <a:latin typeface="Tahoma" pitchFamily="34" charset="0"/>
              </a:rPr>
              <a:t>Itajaí, 19 de setembro de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545</TotalTime>
  <Words>8088</Words>
  <Application>Microsoft Office PowerPoint</Application>
  <PresentationFormat>Apresentação na tela (4:3)</PresentationFormat>
  <Paragraphs>2124</Paragraphs>
  <Slides>157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157</vt:i4>
      </vt:variant>
    </vt:vector>
  </HeadingPairs>
  <TitlesOfParts>
    <vt:vector size="158" baseType="lpstr">
      <vt:lpstr>Aspecto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MOVIMENTO ECONÔMICO</vt:lpstr>
      <vt:lpstr>1) Exemplo de INDUSTRIALIZAÇÃO de um PRODUTO “X” ;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MOVIMENTO ECONÔMICO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MOVIMENTO ECONÔMICO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VALOR ADICIONADO GERADO EM RELAÇÃO AO ICMS RECOLHIDO</vt:lpstr>
      <vt:lpstr>2) Mesmo exemplo de INDUSTRIALIZAÇÃO de um PRODUTO “X”, SEM INFORMAÇÃO pelo DISTRIBUIDOR e VAREJISTA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VALOR ADICIONADO GERADO EM RELAÇÃO AO ICMS RECOLHIDO</vt:lpstr>
      <vt:lpstr>MOVIMENTO ECONÔMICO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VALOR ADICIONADO GERADO EM RELAÇÃO AO ICMS RECOLHIDO</vt:lpstr>
      <vt:lpstr>MOVIMENTO ECONÔMICO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INDÚSTRIA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DISTRIBUIDOR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VAREJO</vt:lpstr>
      <vt:lpstr>VALOR ADICIONADO GERADO EM RELAÇÃO AO ICMS RECOLHIDO</vt:lpstr>
      <vt:lpstr>VALOR ADICIONADO GERADO EM RELAÇÃO AO ICMS RECOLHIDO</vt:lpstr>
      <vt:lpstr>Slide 156</vt:lpstr>
      <vt:lpstr>Slide 157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braga.jose</dc:creator>
  <cp:lastModifiedBy>braga.jose</cp:lastModifiedBy>
  <cp:revision>87</cp:revision>
  <dcterms:created xsi:type="dcterms:W3CDTF">2011-10-25T18:07:11Z</dcterms:created>
  <dcterms:modified xsi:type="dcterms:W3CDTF">2016-09-20T16:39:18Z</dcterms:modified>
</cp:coreProperties>
</file>