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5" r:id="rId3"/>
    <p:sldId id="264" r:id="rId4"/>
    <p:sldId id="262" r:id="rId5"/>
    <p:sldId id="261" r:id="rId6"/>
    <p:sldId id="272" r:id="rId7"/>
    <p:sldId id="268" r:id="rId8"/>
    <p:sldId id="269" r:id="rId9"/>
    <p:sldId id="271"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66" r:id="rId28"/>
    <p:sldId id="267" r:id="rId2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305EEE1-10ED-467D-A4DE-EB4EA8E3A174}" type="datetimeFigureOut">
              <a:rPr lang="pt-BR" smtClean="0"/>
              <a:pPr/>
              <a:t>19/09/2016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08E569-565F-454E-8EC9-1323EC33EFC5}"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305EEE1-10ED-467D-A4DE-EB4EA8E3A174}" type="datetimeFigureOut">
              <a:rPr lang="pt-BR" smtClean="0"/>
              <a:pPr/>
              <a:t>19/09/2016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08E569-565F-454E-8EC9-1323EC33EFC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305EEE1-10ED-467D-A4DE-EB4EA8E3A174}" type="datetimeFigureOut">
              <a:rPr lang="pt-BR" smtClean="0"/>
              <a:pPr/>
              <a:t>19/09/2016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08E569-565F-454E-8EC9-1323EC33EFC5}"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305EEE1-10ED-467D-A4DE-EB4EA8E3A174}" type="datetimeFigureOut">
              <a:rPr lang="pt-BR" smtClean="0"/>
              <a:pPr/>
              <a:t>19/09/2016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08E569-565F-454E-8EC9-1323EC33EFC5}"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9305EEE1-10ED-467D-A4DE-EB4EA8E3A174}" type="datetimeFigureOut">
              <a:rPr lang="pt-BR" smtClean="0"/>
              <a:pPr/>
              <a:t>19/09/2016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08E569-565F-454E-8EC9-1323EC33EFC5}"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305EEE1-10ED-467D-A4DE-EB4EA8E3A174}" type="datetimeFigureOut">
              <a:rPr lang="pt-BR" smtClean="0"/>
              <a:pPr/>
              <a:t>19/09/2016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808E569-565F-454E-8EC9-1323EC33EFC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305EEE1-10ED-467D-A4DE-EB4EA8E3A174}" type="datetimeFigureOut">
              <a:rPr lang="pt-BR" smtClean="0"/>
              <a:pPr/>
              <a:t>19/09/2016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808E569-565F-454E-8EC9-1323EC33EFC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9305EEE1-10ED-467D-A4DE-EB4EA8E3A174}" type="datetimeFigureOut">
              <a:rPr lang="pt-BR" smtClean="0"/>
              <a:pPr/>
              <a:t>19/09/2016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808E569-565F-454E-8EC9-1323EC33EFC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305EEE1-10ED-467D-A4DE-EB4EA8E3A174}" type="datetimeFigureOut">
              <a:rPr lang="pt-BR" smtClean="0"/>
              <a:pPr/>
              <a:t>19/09/2016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808E569-565F-454E-8EC9-1323EC33EFC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305EEE1-10ED-467D-A4DE-EB4EA8E3A174}" type="datetimeFigureOut">
              <a:rPr lang="pt-BR" smtClean="0"/>
              <a:pPr/>
              <a:t>19/09/2016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808E569-565F-454E-8EC9-1323EC33EFC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305EEE1-10ED-467D-A4DE-EB4EA8E3A174}" type="datetimeFigureOut">
              <a:rPr lang="pt-BR" smtClean="0"/>
              <a:pPr/>
              <a:t>19/09/2016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808E569-565F-454E-8EC9-1323EC33EFC5}"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5EEE1-10ED-467D-A4DE-EB4EA8E3A174}" type="datetimeFigureOut">
              <a:rPr lang="pt-BR" smtClean="0"/>
              <a:pPr/>
              <a:t>19/09/2016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8E569-565F-454E-8EC9-1323EC33EFC5}"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IMAGEM PREFEITURA ITAJAÍ"/>
          <p:cNvPicPr>
            <a:picLocks noChangeAspect="1" noChangeArrowheads="1"/>
          </p:cNvPicPr>
          <p:nvPr/>
        </p:nvPicPr>
        <p:blipFill>
          <a:blip r:embed="rId2">
            <a:lum bright="25000" contrast="-30000"/>
          </a:blip>
          <a:srcRect/>
          <a:stretch>
            <a:fillRect/>
          </a:stretch>
        </p:blipFill>
        <p:spPr bwMode="auto">
          <a:xfrm>
            <a:off x="-1" y="0"/>
            <a:ext cx="9131135" cy="6858001"/>
          </a:xfrm>
          <a:prstGeom prst="rect">
            <a:avLst/>
          </a:prstGeom>
          <a:noFill/>
        </p:spPr>
      </p:pic>
      <p:sp>
        <p:nvSpPr>
          <p:cNvPr id="6146" name="Rectangle 1028"/>
          <p:cNvSpPr>
            <a:spLocks noChangeArrowheads="1"/>
          </p:cNvSpPr>
          <p:nvPr/>
        </p:nvSpPr>
        <p:spPr bwMode="auto">
          <a:xfrm>
            <a:off x="0" y="2977218"/>
            <a:ext cx="9143999" cy="523220"/>
          </a:xfrm>
          <a:prstGeom prst="rect">
            <a:avLst/>
          </a:prstGeom>
          <a:noFill/>
          <a:ln w="9525">
            <a:noFill/>
            <a:miter lim="800000"/>
            <a:headEnd/>
            <a:tailEnd/>
          </a:ln>
        </p:spPr>
        <p:txBody>
          <a:bodyPr wrap="square" lIns="0" tIns="0" rIns="0" bIns="0">
            <a:spAutoFit/>
          </a:bodyPr>
          <a:lstStyle/>
          <a:p>
            <a:pPr algn="ctr"/>
            <a:r>
              <a:rPr lang="pt-BR" sz="3400" b="1" dirty="0">
                <a:latin typeface="Arial Black" pitchFamily="34" charset="0"/>
              </a:rPr>
              <a:t>SECRETARIA MUNICIPAL DA FAZENDA</a:t>
            </a:r>
          </a:p>
        </p:txBody>
      </p:sp>
      <p:sp>
        <p:nvSpPr>
          <p:cNvPr id="6147" name="Text Box 1037"/>
          <p:cNvSpPr txBox="1">
            <a:spLocks noChangeArrowheads="1"/>
          </p:cNvSpPr>
          <p:nvPr/>
        </p:nvSpPr>
        <p:spPr bwMode="auto">
          <a:xfrm>
            <a:off x="3773619" y="6365557"/>
            <a:ext cx="5370381" cy="492443"/>
          </a:xfrm>
          <a:prstGeom prst="rect">
            <a:avLst/>
          </a:prstGeom>
          <a:noFill/>
          <a:ln w="9525">
            <a:noFill/>
            <a:miter lim="800000"/>
            <a:headEnd/>
            <a:tailEnd/>
          </a:ln>
        </p:spPr>
        <p:txBody>
          <a:bodyPr wrap="none">
            <a:spAutoFit/>
          </a:bodyPr>
          <a:lstStyle/>
          <a:p>
            <a:pPr algn="ctr"/>
            <a:r>
              <a:rPr lang="pt-BR" sz="2600" b="1" dirty="0">
                <a:latin typeface="Tahoma" pitchFamily="34" charset="0"/>
              </a:rPr>
              <a:t>Itajaí, </a:t>
            </a:r>
            <a:r>
              <a:rPr lang="pt-BR" sz="2600" b="1" dirty="0" smtClean="0">
                <a:latin typeface="Tahoma" pitchFamily="34" charset="0"/>
              </a:rPr>
              <a:t>21 de setembro </a:t>
            </a:r>
            <a:r>
              <a:rPr lang="pt-BR" sz="2600" b="1" dirty="0">
                <a:latin typeface="Tahoma" pitchFamily="34" charset="0"/>
              </a:rPr>
              <a:t>de </a:t>
            </a:r>
            <a:r>
              <a:rPr lang="pt-BR" sz="2600" b="1" dirty="0" smtClean="0">
                <a:latin typeface="Tahoma" pitchFamily="34" charset="0"/>
              </a:rPr>
              <a:t>2016</a:t>
            </a:r>
            <a:endParaRPr lang="pt-BR" sz="2600" b="1" dirty="0">
              <a:latin typeface="Tahoma" pitchFamily="34" charset="0"/>
            </a:endParaRPr>
          </a:p>
        </p:txBody>
      </p:sp>
      <p:sp>
        <p:nvSpPr>
          <p:cNvPr id="10" name="Título 9"/>
          <p:cNvSpPr>
            <a:spLocks noGrp="1"/>
          </p:cNvSpPr>
          <p:nvPr>
            <p:ph type="ctrTitle"/>
          </p:nvPr>
        </p:nvSpPr>
        <p:spPr>
          <a:xfrm>
            <a:off x="785786" y="4143380"/>
            <a:ext cx="6929486" cy="827088"/>
          </a:xfrm>
        </p:spPr>
        <p:txBody>
          <a:bodyPr>
            <a:normAutofit/>
          </a:bodyPr>
          <a:lstStyle/>
          <a:p>
            <a:pPr algn="ctr" eaLnBrk="1" fontAlgn="auto" hangingPunct="1">
              <a:spcAft>
                <a:spcPts val="0"/>
              </a:spcAft>
              <a:defRPr/>
            </a:pPr>
            <a:r>
              <a:rPr lang="pt-BR" b="1" dirty="0" smtClean="0"/>
              <a:t>MOVIMENTO ECONÔMICO</a:t>
            </a:r>
            <a:endParaRPr lang="pt-BR" b="1" dirty="0"/>
          </a:p>
        </p:txBody>
      </p:sp>
      <p:pic>
        <p:nvPicPr>
          <p:cNvPr id="6149" name="Picture 3" descr="Logo novo Prefeitura Itajaí"/>
          <p:cNvPicPr>
            <a:picLocks noChangeAspect="1" noChangeArrowheads="1"/>
          </p:cNvPicPr>
          <p:nvPr/>
        </p:nvPicPr>
        <p:blipFill>
          <a:blip r:embed="rId3"/>
          <a:srcRect/>
          <a:stretch>
            <a:fillRect/>
          </a:stretch>
        </p:blipFill>
        <p:spPr bwMode="auto">
          <a:xfrm>
            <a:off x="0" y="0"/>
            <a:ext cx="5072066" cy="1562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181253"/>
            <a:ext cx="9144000" cy="461665"/>
          </a:xfrm>
          <a:prstGeom prst="rect">
            <a:avLst/>
          </a:prstGeom>
          <a:noFill/>
        </p:spPr>
        <p:txBody>
          <a:bodyPr wrap="square" rtlCol="0">
            <a:spAutoFit/>
          </a:bodyPr>
          <a:lstStyle/>
          <a:p>
            <a:pPr algn="ctr"/>
            <a:r>
              <a:rPr lang="pt-BR" sz="2400" b="1" dirty="0" smtClean="0">
                <a:latin typeface="Arial Black" pitchFamily="34" charset="0"/>
              </a:rPr>
              <a:t>PIS E COFINS NÃO CUMULATIVO - CONTABILIZAÇÃO</a:t>
            </a:r>
            <a:endParaRPr lang="pt-BR" sz="2400" dirty="0" smtClean="0">
              <a:latin typeface="Arial Black" pitchFamily="34" charset="0"/>
            </a:endParaRPr>
          </a:p>
        </p:txBody>
      </p:sp>
      <p:sp>
        <p:nvSpPr>
          <p:cNvPr id="4" name="CaixaDeTexto 3"/>
          <p:cNvSpPr txBox="1"/>
          <p:nvPr/>
        </p:nvSpPr>
        <p:spPr>
          <a:xfrm>
            <a:off x="0" y="785794"/>
            <a:ext cx="9144000" cy="5693866"/>
          </a:xfrm>
          <a:prstGeom prst="rect">
            <a:avLst/>
          </a:prstGeom>
          <a:noFill/>
        </p:spPr>
        <p:txBody>
          <a:bodyPr wrap="square" rtlCol="0">
            <a:spAutoFit/>
          </a:bodyPr>
          <a:lstStyle/>
          <a:p>
            <a:pPr algn="just"/>
            <a:r>
              <a:rPr lang="pt-BR" sz="2800" dirty="0" smtClean="0"/>
              <a:t>	</a:t>
            </a:r>
            <a:r>
              <a:rPr lang="pt-BR" sz="2800" b="1" dirty="0" smtClean="0"/>
              <a:t>Os créditos do PIS e COFINS, escriturados por pessoa jurídica que tenha auferido receitas submetidas ao regime de tributação não cumulativa dessa contribuição (Lei 10.637/2002 e Lei 10.833/2003), poderão ser utilizados na dedução, na escrita contábil da pessoa jurídica, dos débitos da contribuição decorrentes de suas receitas tributadas.</a:t>
            </a:r>
          </a:p>
          <a:p>
            <a:pPr algn="just"/>
            <a:endParaRPr lang="pt-BR" sz="2800" b="1" dirty="0" smtClean="0"/>
          </a:p>
          <a:p>
            <a:pPr algn="just"/>
            <a:r>
              <a:rPr lang="pt-BR" sz="2800" b="1" dirty="0" smtClean="0"/>
              <a:t>	Desta forma, conclui-se que é obrigatório a contabilização do crédito do PIS e da COFINS, não bastando contabilizar o encargo correspondente pelo valor líquido (débito menos crédito), devendo sê-lo destacadamente.</a:t>
            </a:r>
          </a:p>
          <a:p>
            <a:pPr algn="just"/>
            <a:endParaRPr lang="pt-BR" sz="2800" b="1" dirty="0" smtClean="0"/>
          </a:p>
          <a:p>
            <a:pPr algn="just"/>
            <a:r>
              <a:rPr lang="pt-BR" sz="2800" b="1" dirty="0" smtClean="0"/>
              <a:t>	A seguir, apresentamos exemplos de contabilização:</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181253"/>
            <a:ext cx="9144000" cy="584775"/>
          </a:xfrm>
          <a:prstGeom prst="rect">
            <a:avLst/>
          </a:prstGeom>
          <a:noFill/>
        </p:spPr>
        <p:txBody>
          <a:bodyPr wrap="square" rtlCol="0">
            <a:spAutoFit/>
          </a:bodyPr>
          <a:lstStyle/>
          <a:p>
            <a:pPr algn="ctr"/>
            <a:r>
              <a:rPr lang="pt-BR" sz="3200" b="1" dirty="0" smtClean="0">
                <a:latin typeface="Arial Black" pitchFamily="34" charset="0"/>
              </a:rPr>
              <a:t>CRÉDITO SOBRE ESTOQUES INICIAIS</a:t>
            </a:r>
            <a:endParaRPr lang="pt-BR" sz="3200" dirty="0" smtClean="0">
              <a:latin typeface="Arial Black" pitchFamily="34" charset="0"/>
            </a:endParaRPr>
          </a:p>
        </p:txBody>
      </p:sp>
      <p:sp>
        <p:nvSpPr>
          <p:cNvPr id="4" name="CaixaDeTexto 3"/>
          <p:cNvSpPr txBox="1"/>
          <p:nvPr/>
        </p:nvSpPr>
        <p:spPr>
          <a:xfrm>
            <a:off x="0" y="785794"/>
            <a:ext cx="9144000" cy="6124754"/>
          </a:xfrm>
          <a:prstGeom prst="rect">
            <a:avLst/>
          </a:prstGeom>
          <a:noFill/>
        </p:spPr>
        <p:txBody>
          <a:bodyPr wrap="square" rtlCol="0">
            <a:spAutoFit/>
          </a:bodyPr>
          <a:lstStyle/>
          <a:p>
            <a:r>
              <a:rPr lang="pt-BR" sz="2800" dirty="0" smtClean="0"/>
              <a:t>Apropriação de créditos sobre o estoque inicial no regime não cumulativo - R$ 50.000,00</a:t>
            </a:r>
          </a:p>
          <a:p>
            <a:endParaRPr lang="pt-BR" sz="2800" dirty="0" smtClean="0"/>
          </a:p>
          <a:p>
            <a:r>
              <a:rPr lang="pt-BR" sz="2800" dirty="0" smtClean="0"/>
              <a:t>Crédito do PIS R$ 50.000,00 x 0,65%  = </a:t>
            </a:r>
          </a:p>
          <a:p>
            <a:r>
              <a:rPr lang="pt-BR" sz="2800" dirty="0" smtClean="0"/>
              <a:t>R$ 325,00 dividido por 12 </a:t>
            </a:r>
            <a:r>
              <a:rPr lang="pt-BR" sz="2800" b="1" dirty="0" smtClean="0"/>
              <a:t>= R$ 27,03</a:t>
            </a:r>
          </a:p>
          <a:p>
            <a:r>
              <a:rPr lang="pt-BR" sz="2800" dirty="0" smtClean="0"/>
              <a:t>	D - PIS a Recuperar (Ativo Circulante)</a:t>
            </a:r>
          </a:p>
          <a:p>
            <a:r>
              <a:rPr lang="pt-BR" sz="2800" dirty="0" smtClean="0"/>
              <a:t>	C - Estoques (Ativo Circulante) </a:t>
            </a:r>
            <a:r>
              <a:rPr lang="pt-BR" sz="2800" b="1" dirty="0" smtClean="0"/>
              <a:t>R$ 325,00 (valor integral do crédito)</a:t>
            </a:r>
          </a:p>
          <a:p>
            <a:r>
              <a:rPr lang="pt-BR" sz="2800" dirty="0" smtClean="0"/>
              <a:t> </a:t>
            </a:r>
          </a:p>
          <a:p>
            <a:r>
              <a:rPr lang="pt-BR" sz="2800" dirty="0" smtClean="0"/>
              <a:t>Mensalmente, se transferirá o crédito para a conta de PIS a Recolher:</a:t>
            </a:r>
          </a:p>
          <a:p>
            <a:r>
              <a:rPr lang="pt-BR" sz="2800" dirty="0" smtClean="0"/>
              <a:t> </a:t>
            </a:r>
          </a:p>
          <a:p>
            <a:r>
              <a:rPr lang="pt-BR" sz="2800" dirty="0" smtClean="0"/>
              <a:t>D - PIS a Recolher (Passivo Circulante)</a:t>
            </a:r>
          </a:p>
          <a:p>
            <a:r>
              <a:rPr lang="pt-BR" sz="2800" dirty="0" smtClean="0"/>
              <a:t>C - PIS a Recuperar (Ativo Circulante)   </a:t>
            </a:r>
            <a:r>
              <a:rPr lang="pt-BR" sz="2800" b="1" dirty="0" smtClean="0"/>
              <a:t>R$ 27,03</a:t>
            </a:r>
            <a:endParaRPr lang="pt-BR"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181253"/>
            <a:ext cx="9144000" cy="477054"/>
          </a:xfrm>
          <a:prstGeom prst="rect">
            <a:avLst/>
          </a:prstGeom>
          <a:noFill/>
        </p:spPr>
        <p:txBody>
          <a:bodyPr wrap="square" rtlCol="0">
            <a:spAutoFit/>
          </a:bodyPr>
          <a:lstStyle/>
          <a:p>
            <a:pPr algn="ctr"/>
            <a:r>
              <a:rPr lang="pt-BR" sz="2500" b="1" dirty="0" smtClean="0">
                <a:latin typeface="Arial Black" pitchFamily="34" charset="0"/>
              </a:rPr>
              <a:t>CRÉDITO NA AQUISIÇÃO DE BENS E SERVIÇOS</a:t>
            </a:r>
            <a:endParaRPr lang="pt-BR" sz="2500" dirty="0">
              <a:latin typeface="Arial Black" pitchFamily="34" charset="0"/>
            </a:endParaRPr>
          </a:p>
        </p:txBody>
      </p:sp>
      <p:sp>
        <p:nvSpPr>
          <p:cNvPr id="4" name="CaixaDeTexto 3"/>
          <p:cNvSpPr txBox="1"/>
          <p:nvPr/>
        </p:nvSpPr>
        <p:spPr>
          <a:xfrm>
            <a:off x="0" y="785794"/>
            <a:ext cx="9144000" cy="4401205"/>
          </a:xfrm>
          <a:prstGeom prst="rect">
            <a:avLst/>
          </a:prstGeom>
          <a:noFill/>
        </p:spPr>
        <p:txBody>
          <a:bodyPr wrap="square" rtlCol="0">
            <a:spAutoFit/>
          </a:bodyPr>
          <a:lstStyle/>
          <a:p>
            <a:pPr algn="just"/>
            <a:r>
              <a:rPr lang="pt-BR" sz="2800" dirty="0" smtClean="0"/>
              <a:t>Valor das compras do mês (sem IPI): </a:t>
            </a:r>
            <a:r>
              <a:rPr lang="pt-BR" sz="2800" b="1" dirty="0" smtClean="0"/>
              <a:t>R$ 100.000,00</a:t>
            </a:r>
          </a:p>
          <a:p>
            <a:pPr algn="just"/>
            <a:r>
              <a:rPr lang="pt-BR" sz="2800" dirty="0" smtClean="0"/>
              <a:t>Crédito do PIS R$ 100.000,00 x 1,65% = </a:t>
            </a:r>
            <a:r>
              <a:rPr lang="pt-BR" sz="2800" b="1" dirty="0" smtClean="0"/>
              <a:t>R$ 1.650,00</a:t>
            </a:r>
          </a:p>
          <a:p>
            <a:pPr algn="just"/>
            <a:r>
              <a:rPr lang="pt-BR" sz="2800" dirty="0" smtClean="0"/>
              <a:t>	D . PIS a Recuperar (Ativo Circulante)</a:t>
            </a:r>
          </a:p>
          <a:p>
            <a:pPr algn="just"/>
            <a:r>
              <a:rPr lang="pt-BR" sz="2800" dirty="0" smtClean="0"/>
              <a:t>	C . Custo da Mercadoria Vendida ou Estoques* (Conta de Resultado ou Ativo Circulante) </a:t>
            </a:r>
            <a:r>
              <a:rPr lang="pt-BR" sz="2800" b="1" dirty="0" smtClean="0"/>
              <a:t>R$ 1.650,00</a:t>
            </a:r>
          </a:p>
          <a:p>
            <a:pPr algn="just"/>
            <a:r>
              <a:rPr lang="pt-BR" sz="2800" b="1" dirty="0" smtClean="0"/>
              <a:t> </a:t>
            </a:r>
          </a:p>
          <a:p>
            <a:pPr algn="just"/>
            <a:r>
              <a:rPr lang="pt-BR" sz="2800" b="1" dirty="0" smtClean="0"/>
              <a:t>* Se as mercadorias correspondentes estiverem em estoque, deve-se creditar a respectiva conta de estoques, ou proporcionalmente, caso parte das mercadorias tenham sido vendidas e parte ficaram em estoques.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181253"/>
            <a:ext cx="9144000" cy="584775"/>
          </a:xfrm>
          <a:prstGeom prst="rect">
            <a:avLst/>
          </a:prstGeom>
          <a:noFill/>
        </p:spPr>
        <p:txBody>
          <a:bodyPr wrap="square" rtlCol="0">
            <a:spAutoFit/>
          </a:bodyPr>
          <a:lstStyle/>
          <a:p>
            <a:pPr algn="ctr"/>
            <a:r>
              <a:rPr lang="pt-BR" sz="3200" b="1" dirty="0" smtClean="0">
                <a:latin typeface="Arial Black" pitchFamily="34" charset="0"/>
              </a:rPr>
              <a:t>CRÉDITO DE DEPRECIAÇÃO</a:t>
            </a:r>
            <a:endParaRPr lang="pt-BR" sz="3200" b="1" dirty="0">
              <a:latin typeface="Arial Black" pitchFamily="34" charset="0"/>
            </a:endParaRPr>
          </a:p>
        </p:txBody>
      </p:sp>
      <p:sp>
        <p:nvSpPr>
          <p:cNvPr id="4" name="CaixaDeTexto 3"/>
          <p:cNvSpPr txBox="1"/>
          <p:nvPr/>
        </p:nvSpPr>
        <p:spPr>
          <a:xfrm>
            <a:off x="0" y="785794"/>
            <a:ext cx="9144000" cy="4832092"/>
          </a:xfrm>
          <a:prstGeom prst="rect">
            <a:avLst/>
          </a:prstGeom>
          <a:noFill/>
        </p:spPr>
        <p:txBody>
          <a:bodyPr wrap="square" rtlCol="0">
            <a:spAutoFit/>
          </a:bodyPr>
          <a:lstStyle/>
          <a:p>
            <a:r>
              <a:rPr lang="pt-BR" sz="2800" dirty="0" smtClean="0"/>
              <a:t>Depreciação no mês R$ 916,00 x 1,65% </a:t>
            </a:r>
            <a:r>
              <a:rPr lang="pt-BR" sz="2800" b="1" dirty="0" smtClean="0"/>
              <a:t>= R$ 15,11</a:t>
            </a:r>
          </a:p>
          <a:p>
            <a:r>
              <a:rPr lang="pt-BR" sz="2800" dirty="0" smtClean="0"/>
              <a:t>	D - PIS a Recuperar (Ativo Circulante)  </a:t>
            </a:r>
          </a:p>
          <a:p>
            <a:r>
              <a:rPr lang="pt-BR" sz="2800" dirty="0" smtClean="0"/>
              <a:t>	C - Custo dos Produtos Vendidos* (Conta de Resultado)</a:t>
            </a:r>
          </a:p>
          <a:p>
            <a:r>
              <a:rPr lang="pt-BR" sz="2800" b="1" dirty="0" smtClean="0"/>
              <a:t>R$ 15,11</a:t>
            </a:r>
          </a:p>
          <a:p>
            <a:endParaRPr lang="pt-BR" sz="2800" dirty="0" smtClean="0"/>
          </a:p>
          <a:p>
            <a:pPr algn="just"/>
            <a:r>
              <a:rPr lang="pt-BR" sz="2800" b="1" dirty="0" smtClean="0"/>
              <a:t>* Lançamento para depreciação relativa a custos de produção. Se a depreciação se referir a despesas gerais (por exemplo, depreciação de computadores), lança-se a crédito de uma conta específica de redução de despesas administrativas ("PIS crédito de depreciações" ou semelhante).</a:t>
            </a:r>
            <a:endParaRPr lang="pt-BR"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181253"/>
            <a:ext cx="9144000" cy="584775"/>
          </a:xfrm>
          <a:prstGeom prst="rect">
            <a:avLst/>
          </a:prstGeom>
          <a:noFill/>
        </p:spPr>
        <p:txBody>
          <a:bodyPr wrap="square" rtlCol="0">
            <a:spAutoFit/>
          </a:bodyPr>
          <a:lstStyle/>
          <a:p>
            <a:pPr algn="ctr"/>
            <a:r>
              <a:rPr lang="pt-BR" sz="3200" b="1" dirty="0" smtClean="0">
                <a:latin typeface="Arial Black" pitchFamily="34" charset="0"/>
              </a:rPr>
              <a:t>CRÉDITO DE DESPESAS FINANCEIRAS</a:t>
            </a:r>
            <a:endParaRPr lang="pt-BR" sz="3200" dirty="0">
              <a:latin typeface="Arial Black" pitchFamily="34" charset="0"/>
            </a:endParaRPr>
          </a:p>
        </p:txBody>
      </p:sp>
      <p:sp>
        <p:nvSpPr>
          <p:cNvPr id="4" name="CaixaDeTexto 3"/>
          <p:cNvSpPr txBox="1"/>
          <p:nvPr/>
        </p:nvSpPr>
        <p:spPr>
          <a:xfrm>
            <a:off x="0" y="1175454"/>
            <a:ext cx="9144000" cy="3970318"/>
          </a:xfrm>
          <a:prstGeom prst="rect">
            <a:avLst/>
          </a:prstGeom>
          <a:noFill/>
        </p:spPr>
        <p:txBody>
          <a:bodyPr wrap="square" rtlCol="0">
            <a:spAutoFit/>
          </a:bodyPr>
          <a:lstStyle/>
          <a:p>
            <a:r>
              <a:rPr lang="pt-BR" sz="2800" dirty="0" smtClean="0"/>
              <a:t>Despesas Bancarias no mês R$ 500,00 x 1,65% </a:t>
            </a:r>
            <a:r>
              <a:rPr lang="pt-BR" sz="2800" b="1" dirty="0" smtClean="0"/>
              <a:t>= R$ 8,25</a:t>
            </a:r>
          </a:p>
          <a:p>
            <a:r>
              <a:rPr lang="pt-BR" sz="2800" dirty="0" smtClean="0"/>
              <a:t>	D - PIS a Recuperar (Ativo Circulante)</a:t>
            </a:r>
          </a:p>
          <a:p>
            <a:r>
              <a:rPr lang="pt-BR" sz="2800" dirty="0" smtClean="0"/>
              <a:t>	C - PIS Crédito de Despesas Financeiras* (Conta de Resultado)</a:t>
            </a:r>
            <a:r>
              <a:rPr lang="pt-BR" sz="2800" b="1" dirty="0" smtClean="0"/>
              <a:t> R$ 8,25</a:t>
            </a:r>
          </a:p>
          <a:p>
            <a:endParaRPr lang="pt-BR" sz="2800" b="1" dirty="0" smtClean="0"/>
          </a:p>
          <a:p>
            <a:pPr algn="just">
              <a:buFont typeface="Arial" charset="0"/>
              <a:buChar char="•"/>
            </a:pPr>
            <a:r>
              <a:rPr lang="pt-BR" sz="2800" b="1" dirty="0" smtClean="0"/>
              <a:t>Esta conta é redutora das despesas financeiras.</a:t>
            </a:r>
          </a:p>
          <a:p>
            <a:pPr algn="just"/>
            <a:endParaRPr lang="pt-BR" sz="2800" b="1" dirty="0" smtClean="0"/>
          </a:p>
          <a:p>
            <a:pPr algn="just"/>
            <a:r>
              <a:rPr lang="pt-BR" sz="2800" b="1" dirty="0" smtClean="0"/>
              <a:t>Nota: observar que as despesas financeiras não geram mais créditos do PIS, a partir de 01.08.2004.</a:t>
            </a:r>
            <a:endParaRPr lang="pt-BR"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181253"/>
            <a:ext cx="9144000" cy="446276"/>
          </a:xfrm>
          <a:prstGeom prst="rect">
            <a:avLst/>
          </a:prstGeom>
          <a:noFill/>
        </p:spPr>
        <p:txBody>
          <a:bodyPr wrap="square" rtlCol="0">
            <a:spAutoFit/>
          </a:bodyPr>
          <a:lstStyle/>
          <a:p>
            <a:pPr algn="ctr"/>
            <a:r>
              <a:rPr lang="pt-BR" sz="2300" b="1" dirty="0" smtClean="0">
                <a:latin typeface="Arial Black" pitchFamily="34" charset="0"/>
              </a:rPr>
              <a:t>CRÉDITO DE ENERGIA ELÉTRICA e OUTRAS DESPESAS</a:t>
            </a:r>
            <a:endParaRPr lang="pt-BR" sz="2300" dirty="0">
              <a:latin typeface="Arial Black" pitchFamily="34" charset="0"/>
            </a:endParaRPr>
          </a:p>
        </p:txBody>
      </p:sp>
      <p:sp>
        <p:nvSpPr>
          <p:cNvPr id="4" name="CaixaDeTexto 3"/>
          <p:cNvSpPr txBox="1"/>
          <p:nvPr/>
        </p:nvSpPr>
        <p:spPr>
          <a:xfrm>
            <a:off x="0" y="785794"/>
            <a:ext cx="9144000" cy="4832092"/>
          </a:xfrm>
          <a:prstGeom prst="rect">
            <a:avLst/>
          </a:prstGeom>
          <a:noFill/>
        </p:spPr>
        <p:txBody>
          <a:bodyPr wrap="square" rtlCol="0">
            <a:spAutoFit/>
          </a:bodyPr>
          <a:lstStyle/>
          <a:p>
            <a:r>
              <a:rPr lang="pt-BR" sz="2800" dirty="0" smtClean="0"/>
              <a:t>Energia Elétrica no mês R$ 1.000,00 x 1,65% </a:t>
            </a:r>
            <a:r>
              <a:rPr lang="pt-BR" sz="2800" b="1" dirty="0" smtClean="0"/>
              <a:t>= R$ 16,50</a:t>
            </a:r>
          </a:p>
          <a:p>
            <a:r>
              <a:rPr lang="pt-BR" sz="2800" dirty="0" smtClean="0"/>
              <a:t>	D - PIS a Recuperar (Ativo Circulante)</a:t>
            </a:r>
          </a:p>
          <a:p>
            <a:r>
              <a:rPr lang="pt-BR" sz="2800" dirty="0" smtClean="0"/>
              <a:t>	C - PIS Crédito de Energia Elétrica* (Conta de Resultado)  </a:t>
            </a:r>
            <a:r>
              <a:rPr lang="pt-BR" sz="2800" b="1" dirty="0" smtClean="0"/>
              <a:t>R$ 16,50</a:t>
            </a:r>
          </a:p>
          <a:p>
            <a:r>
              <a:rPr lang="pt-BR" sz="2800" dirty="0" smtClean="0"/>
              <a:t>Aluguéis pagos a pessoa jurídica: R$ 5.000,00 x 1,65%  </a:t>
            </a:r>
            <a:r>
              <a:rPr lang="pt-BR" sz="2800" b="1" dirty="0" smtClean="0"/>
              <a:t>R$ 82,50</a:t>
            </a:r>
          </a:p>
          <a:p>
            <a:r>
              <a:rPr lang="pt-BR" sz="2800" dirty="0" smtClean="0"/>
              <a:t>	D - PIS a Recuperar (Ativo Circulante)</a:t>
            </a:r>
          </a:p>
          <a:p>
            <a:r>
              <a:rPr lang="pt-BR" sz="2800" dirty="0" smtClean="0"/>
              <a:t>	C - PIS Crédito de Custos ou Despesas Operacionais* (Conta de Resultado) </a:t>
            </a:r>
            <a:r>
              <a:rPr lang="pt-BR" sz="2800" b="1" dirty="0" smtClean="0"/>
              <a:t>R$ 82,50</a:t>
            </a:r>
          </a:p>
          <a:p>
            <a:endParaRPr lang="pt-BR" sz="2800" dirty="0" smtClean="0"/>
          </a:p>
          <a:p>
            <a:r>
              <a:rPr lang="pt-BR" sz="2800" b="1" dirty="0" smtClean="0"/>
              <a:t>* Estas contas são redutoras de custos ou despesas.</a:t>
            </a:r>
            <a:endParaRPr lang="pt-BR"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181253"/>
            <a:ext cx="9144000" cy="492443"/>
          </a:xfrm>
          <a:prstGeom prst="rect">
            <a:avLst/>
          </a:prstGeom>
          <a:noFill/>
        </p:spPr>
        <p:txBody>
          <a:bodyPr wrap="square" rtlCol="0">
            <a:spAutoFit/>
          </a:bodyPr>
          <a:lstStyle/>
          <a:p>
            <a:pPr algn="ctr"/>
            <a:r>
              <a:rPr lang="pt-BR" sz="2600" b="1" dirty="0" smtClean="0">
                <a:latin typeface="Arial Black" pitchFamily="34" charset="0"/>
              </a:rPr>
              <a:t>CRÉDITO RELATIVO Á DEVOLUÇÃO DE VENDAS</a:t>
            </a:r>
            <a:endParaRPr lang="pt-BR" sz="2600" dirty="0">
              <a:latin typeface="Arial Black" pitchFamily="34" charset="0"/>
            </a:endParaRPr>
          </a:p>
        </p:txBody>
      </p:sp>
      <p:sp>
        <p:nvSpPr>
          <p:cNvPr id="4" name="CaixaDeTexto 3"/>
          <p:cNvSpPr txBox="1"/>
          <p:nvPr/>
        </p:nvSpPr>
        <p:spPr>
          <a:xfrm>
            <a:off x="0" y="1175454"/>
            <a:ext cx="9144000" cy="3970318"/>
          </a:xfrm>
          <a:prstGeom prst="rect">
            <a:avLst/>
          </a:prstGeom>
          <a:noFill/>
        </p:spPr>
        <p:txBody>
          <a:bodyPr wrap="square" rtlCol="0">
            <a:spAutoFit/>
          </a:bodyPr>
          <a:lstStyle/>
          <a:p>
            <a:r>
              <a:rPr lang="pt-BR" sz="2800" dirty="0" smtClean="0"/>
              <a:t>Devolução de vendas no valor de R$ 4.000,00 x 1,65% </a:t>
            </a:r>
            <a:r>
              <a:rPr lang="pt-BR" sz="2800" b="1" dirty="0" smtClean="0"/>
              <a:t>= R$ 66,00</a:t>
            </a:r>
          </a:p>
          <a:p>
            <a:r>
              <a:rPr lang="pt-BR" sz="2800" dirty="0" smtClean="0"/>
              <a:t>	D - PIS a Recuperar (Ativo Circulante)</a:t>
            </a:r>
          </a:p>
          <a:p>
            <a:r>
              <a:rPr lang="pt-BR" sz="2800" dirty="0" smtClean="0"/>
              <a:t>	C - PIS sobre Receita (Conta de Resultado) </a:t>
            </a:r>
            <a:r>
              <a:rPr lang="pt-BR" sz="2800" b="1" dirty="0" smtClean="0"/>
              <a:t>R$ 66,00</a:t>
            </a:r>
          </a:p>
          <a:p>
            <a:endParaRPr lang="pt-BR" sz="2800" dirty="0" smtClean="0"/>
          </a:p>
          <a:p>
            <a:pPr algn="just"/>
            <a:r>
              <a:rPr lang="pt-BR" sz="2800" b="1" dirty="0" smtClean="0"/>
              <a:t>Nota: na prática, o crédito do PIS de devoluções de vendas é um estorno da despesa do PIS contabilizada anteriormente, por isso, o crédito do mesmo recai sobre a própria conta de resultado onde foi contabilizado o PIS sobre as vendas.</a:t>
            </a:r>
            <a:endParaRPr lang="pt-BR"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1000108"/>
            <a:ext cx="9144000" cy="646331"/>
          </a:xfrm>
          <a:prstGeom prst="rect">
            <a:avLst/>
          </a:prstGeom>
          <a:noFill/>
        </p:spPr>
        <p:txBody>
          <a:bodyPr wrap="square" rtlCol="0">
            <a:spAutoFit/>
          </a:bodyPr>
          <a:lstStyle/>
          <a:p>
            <a:pPr algn="ctr"/>
            <a:r>
              <a:rPr lang="pt-BR" sz="3600" b="1" dirty="0" smtClean="0">
                <a:latin typeface="Arial Black" pitchFamily="34" charset="0"/>
              </a:rPr>
              <a:t>DÉBITO DO PIS</a:t>
            </a:r>
            <a:endParaRPr lang="pt-BR" sz="3600" dirty="0" smtClean="0">
              <a:latin typeface="Arial Black" pitchFamily="34" charset="0"/>
            </a:endParaRPr>
          </a:p>
        </p:txBody>
      </p:sp>
      <p:sp>
        <p:nvSpPr>
          <p:cNvPr id="4" name="CaixaDeTexto 3"/>
          <p:cNvSpPr txBox="1"/>
          <p:nvPr/>
        </p:nvSpPr>
        <p:spPr>
          <a:xfrm>
            <a:off x="0" y="1857364"/>
            <a:ext cx="9144000" cy="1815882"/>
          </a:xfrm>
          <a:prstGeom prst="rect">
            <a:avLst/>
          </a:prstGeom>
          <a:noFill/>
        </p:spPr>
        <p:txBody>
          <a:bodyPr wrap="square" rtlCol="0">
            <a:spAutoFit/>
          </a:bodyPr>
          <a:lstStyle/>
          <a:p>
            <a:r>
              <a:rPr lang="pt-BR" sz="2800" dirty="0" smtClean="0"/>
              <a:t>Total da receita bruta: </a:t>
            </a:r>
            <a:r>
              <a:rPr lang="pt-BR" sz="2800" b="1" dirty="0" smtClean="0"/>
              <a:t>R$ 250.000,00</a:t>
            </a:r>
          </a:p>
          <a:p>
            <a:r>
              <a:rPr lang="pt-BR" sz="2800" dirty="0" smtClean="0"/>
              <a:t>Débito do PIS: R$ 250.000,00 x 1,65% </a:t>
            </a:r>
            <a:r>
              <a:rPr lang="pt-BR" sz="2800" b="1" dirty="0" smtClean="0"/>
              <a:t>= 4.125,00</a:t>
            </a:r>
          </a:p>
          <a:p>
            <a:r>
              <a:rPr lang="pt-BR" sz="2800" dirty="0" smtClean="0"/>
              <a:t>	D - PIS sobre Receita (Conta de Resultado)</a:t>
            </a:r>
          </a:p>
          <a:p>
            <a:r>
              <a:rPr lang="pt-BR" sz="2800" dirty="0" smtClean="0"/>
              <a:t>	C - PIS a Recolher (Passivo Circulante) </a:t>
            </a:r>
            <a:r>
              <a:rPr lang="pt-BR" sz="2800" b="1" dirty="0" smtClean="0"/>
              <a:t>R$ 4.125,00</a:t>
            </a:r>
            <a:endParaRPr lang="pt-BR"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214290"/>
            <a:ext cx="9144000" cy="523220"/>
          </a:xfrm>
          <a:prstGeom prst="rect">
            <a:avLst/>
          </a:prstGeom>
          <a:noFill/>
        </p:spPr>
        <p:txBody>
          <a:bodyPr wrap="square" rtlCol="0">
            <a:spAutoFit/>
          </a:bodyPr>
          <a:lstStyle/>
          <a:p>
            <a:pPr algn="ctr"/>
            <a:r>
              <a:rPr lang="pt-BR" sz="2800" b="1" dirty="0" smtClean="0">
                <a:latin typeface="Arial Black" pitchFamily="34" charset="0"/>
              </a:rPr>
              <a:t>APURAÇÃO CONTÁBIL DO PIS A RECOLHER:</a:t>
            </a:r>
            <a:endParaRPr lang="pt-BR" sz="2800" dirty="0">
              <a:latin typeface="Arial Black" pitchFamily="34" charset="0"/>
            </a:endParaRPr>
          </a:p>
        </p:txBody>
      </p:sp>
      <p:sp>
        <p:nvSpPr>
          <p:cNvPr id="7" name="CaixaDeTexto 6"/>
          <p:cNvSpPr txBox="1"/>
          <p:nvPr/>
        </p:nvSpPr>
        <p:spPr>
          <a:xfrm>
            <a:off x="0" y="1000108"/>
            <a:ext cx="9144000" cy="5262979"/>
          </a:xfrm>
          <a:prstGeom prst="rect">
            <a:avLst/>
          </a:prstGeom>
          <a:noFill/>
        </p:spPr>
        <p:txBody>
          <a:bodyPr wrap="square" rtlCol="0">
            <a:spAutoFit/>
          </a:bodyPr>
          <a:lstStyle/>
          <a:p>
            <a:r>
              <a:rPr lang="pt-BR" sz="2800" dirty="0" smtClean="0"/>
              <a:t>Pela transferência dos créditos do PIS, apurados no mês, à conta de PIS a Recolher:</a:t>
            </a:r>
          </a:p>
          <a:p>
            <a:r>
              <a:rPr lang="pt-BR" sz="2800" dirty="0" smtClean="0"/>
              <a:t>	D - PIS a Recolher (Passivo Circulante)</a:t>
            </a:r>
          </a:p>
          <a:p>
            <a:r>
              <a:rPr lang="pt-BR" sz="2800" dirty="0" smtClean="0"/>
              <a:t>	C - PIS a Recuperar (Ativo Circulante)</a:t>
            </a:r>
          </a:p>
          <a:p>
            <a:r>
              <a:rPr lang="pt-BR" sz="2800" dirty="0" smtClean="0"/>
              <a:t>	R$ * (conforme valor apurado no mês)</a:t>
            </a:r>
          </a:p>
          <a:p>
            <a:endParaRPr lang="pt-BR" sz="2800" dirty="0" smtClean="0"/>
          </a:p>
          <a:p>
            <a:pPr algn="just"/>
            <a:r>
              <a:rPr lang="pt-BR" sz="2800" b="1" dirty="0" smtClean="0"/>
              <a:t>* Se o saldo do PIS a Recuperar for superior ao débito apurado no período, deve-se transferir só o montante exato para zerar a conta de PIS a Recolher, sendo o saldo remanescente mantido na Conta de PIS a Recuperar, para futura compensação com o próprio PIS ou outros tributos federais.</a:t>
            </a:r>
            <a:endParaRPr lang="pt-BR"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24"/>
            <a:ext cx="9144000" cy="969496"/>
          </a:xfrm>
          <a:prstGeom prst="rect">
            <a:avLst/>
          </a:prstGeom>
          <a:noFill/>
        </p:spPr>
        <p:txBody>
          <a:bodyPr wrap="square" rtlCol="0">
            <a:spAutoFit/>
          </a:bodyPr>
          <a:lstStyle/>
          <a:p>
            <a:r>
              <a:rPr lang="pt-BR" sz="1900" b="1" dirty="0" smtClean="0">
                <a:latin typeface="Arial" pitchFamily="34" charset="0"/>
                <a:cs typeface="Arial" pitchFamily="34" charset="0"/>
              </a:rPr>
              <a:t>TÍTULO II</a:t>
            </a:r>
          </a:p>
          <a:p>
            <a:r>
              <a:rPr lang="pt-BR" sz="1900" b="1" dirty="0" smtClean="0">
                <a:latin typeface="Arial" pitchFamily="34" charset="0"/>
                <a:cs typeface="Arial" pitchFamily="34" charset="0"/>
              </a:rPr>
              <a:t>DOS ESTABELECIMENTOS INDUSTRIAIS E EQUIPARADOS A INDUSTRIAL</a:t>
            </a:r>
          </a:p>
          <a:p>
            <a:r>
              <a:rPr lang="pt-BR" sz="1900" dirty="0" smtClean="0"/>
              <a:t>Estabelecimento Industrial</a:t>
            </a:r>
            <a:endParaRPr lang="pt-BR" sz="1900" dirty="0"/>
          </a:p>
        </p:txBody>
      </p:sp>
      <p:sp>
        <p:nvSpPr>
          <p:cNvPr id="7" name="CaixaDeTexto 6"/>
          <p:cNvSpPr txBox="1"/>
          <p:nvPr/>
        </p:nvSpPr>
        <p:spPr>
          <a:xfrm>
            <a:off x="0" y="1028059"/>
            <a:ext cx="9144000" cy="5632311"/>
          </a:xfrm>
          <a:prstGeom prst="rect">
            <a:avLst/>
          </a:prstGeom>
          <a:noFill/>
        </p:spPr>
        <p:txBody>
          <a:bodyPr wrap="square" rtlCol="0">
            <a:spAutoFit/>
          </a:bodyPr>
          <a:lstStyle/>
          <a:p>
            <a:r>
              <a:rPr lang="pt-BR" sz="2400" dirty="0" smtClean="0"/>
              <a:t>Art. 8°  Estabelecimento industrial é o que executa qualquer das operações referidas no art. 4°, de que resulte produto tributado, ainda que de alíquota zero ou isento (Lei no 4.502, de 1964, art. 3°).</a:t>
            </a:r>
          </a:p>
          <a:p>
            <a:r>
              <a:rPr lang="pt-BR" sz="2400" dirty="0" smtClean="0"/>
              <a:t> </a:t>
            </a:r>
          </a:p>
          <a:p>
            <a:r>
              <a:rPr lang="pt-BR" sz="2400" dirty="0" smtClean="0"/>
              <a:t>Estabelecimentos Equiparados a Industrial</a:t>
            </a:r>
          </a:p>
          <a:p>
            <a:r>
              <a:rPr lang="pt-BR" sz="2400" dirty="0" smtClean="0"/>
              <a:t> </a:t>
            </a:r>
          </a:p>
          <a:p>
            <a:r>
              <a:rPr lang="pt-BR" sz="2400" dirty="0" smtClean="0"/>
              <a:t>Art. 9°  Equiparam-se a estabelecimento industrial:</a:t>
            </a:r>
          </a:p>
          <a:p>
            <a:r>
              <a:rPr lang="pt-BR" sz="2400" dirty="0" smtClean="0"/>
              <a:t> </a:t>
            </a:r>
          </a:p>
          <a:p>
            <a:r>
              <a:rPr lang="pt-BR" sz="2400" dirty="0" smtClean="0"/>
              <a:t>I - os estabelecimentos importadores de produtos de procedência estrangeira, que derem saída a esses produtos (Lei no 4.502, de 1964, art. 4°, inciso I);</a:t>
            </a:r>
          </a:p>
          <a:p>
            <a:r>
              <a:rPr lang="pt-BR" sz="2400" dirty="0" smtClean="0"/>
              <a:t> </a:t>
            </a:r>
          </a:p>
          <a:p>
            <a:r>
              <a:rPr lang="pt-BR" sz="2400" dirty="0" smtClean="0"/>
              <a:t>II - os estabelecimentos, ainda que varejistas, que receberem, para comercialização, diretamente da repartição que os liberou, produtos importados por outro estabelecimento da mesma firma;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8"/>
          <p:cNvSpPr>
            <a:spLocks noChangeArrowheads="1"/>
          </p:cNvSpPr>
          <p:nvPr/>
        </p:nvSpPr>
        <p:spPr bwMode="auto">
          <a:xfrm>
            <a:off x="1785919" y="2977218"/>
            <a:ext cx="6143668" cy="1107996"/>
          </a:xfrm>
          <a:prstGeom prst="rect">
            <a:avLst/>
          </a:prstGeom>
          <a:noFill/>
          <a:ln w="9525">
            <a:noFill/>
            <a:miter lim="800000"/>
            <a:headEnd/>
            <a:tailEnd/>
          </a:ln>
        </p:spPr>
        <p:txBody>
          <a:bodyPr wrap="square" lIns="0" tIns="0" rIns="0" bIns="0">
            <a:spAutoFit/>
          </a:bodyPr>
          <a:lstStyle/>
          <a:p>
            <a:r>
              <a:rPr lang="pt-BR" sz="3600" b="1" dirty="0" smtClean="0">
                <a:solidFill>
                  <a:schemeClr val="accent2"/>
                </a:solidFill>
                <a:latin typeface="Verdana" pitchFamily="34" charset="0"/>
              </a:rPr>
              <a:t>Auditor Fiscal</a:t>
            </a:r>
          </a:p>
          <a:p>
            <a:r>
              <a:rPr lang="pt-BR" sz="3600" b="1" dirty="0" smtClean="0">
                <a:solidFill>
                  <a:schemeClr val="accent2"/>
                </a:solidFill>
                <a:latin typeface="Verdana" pitchFamily="34" charset="0"/>
              </a:rPr>
              <a:t>José Ronaldo Machado</a:t>
            </a:r>
            <a:endParaRPr lang="pt-BR" sz="3400" b="1" dirty="0">
              <a:latin typeface="Arial Black" pitchFamily="34" charset="0"/>
            </a:endParaRPr>
          </a:p>
        </p:txBody>
      </p:sp>
      <p:sp>
        <p:nvSpPr>
          <p:cNvPr id="6147" name="Text Box 1037"/>
          <p:cNvSpPr txBox="1">
            <a:spLocks noChangeArrowheads="1"/>
          </p:cNvSpPr>
          <p:nvPr/>
        </p:nvSpPr>
        <p:spPr bwMode="auto">
          <a:xfrm>
            <a:off x="3773619" y="6365557"/>
            <a:ext cx="5370381" cy="492443"/>
          </a:xfrm>
          <a:prstGeom prst="rect">
            <a:avLst/>
          </a:prstGeom>
          <a:noFill/>
          <a:ln w="9525">
            <a:noFill/>
            <a:miter lim="800000"/>
            <a:headEnd/>
            <a:tailEnd/>
          </a:ln>
        </p:spPr>
        <p:txBody>
          <a:bodyPr wrap="none">
            <a:spAutoFit/>
          </a:bodyPr>
          <a:lstStyle/>
          <a:p>
            <a:pPr algn="ctr"/>
            <a:r>
              <a:rPr lang="pt-BR" sz="2600" b="1" dirty="0">
                <a:latin typeface="Tahoma" pitchFamily="34" charset="0"/>
              </a:rPr>
              <a:t>Itajaí, </a:t>
            </a:r>
            <a:r>
              <a:rPr lang="pt-BR" sz="2600" b="1" dirty="0" smtClean="0">
                <a:latin typeface="Tahoma" pitchFamily="34" charset="0"/>
              </a:rPr>
              <a:t>21 de setembro </a:t>
            </a:r>
            <a:r>
              <a:rPr lang="pt-BR" sz="2600" b="1" dirty="0">
                <a:latin typeface="Tahoma" pitchFamily="34" charset="0"/>
              </a:rPr>
              <a:t>de </a:t>
            </a:r>
            <a:r>
              <a:rPr lang="pt-BR" sz="2600" b="1" dirty="0" smtClean="0">
                <a:latin typeface="Tahoma" pitchFamily="34" charset="0"/>
              </a:rPr>
              <a:t>2016</a:t>
            </a:r>
            <a:endParaRPr lang="pt-BR" sz="2600" b="1" dirty="0">
              <a:latin typeface="Tahoma" pitchFamily="34" charset="0"/>
            </a:endParaRPr>
          </a:p>
        </p:txBody>
      </p:sp>
      <p:pic>
        <p:nvPicPr>
          <p:cNvPr id="6149" name="Picture 3" descr="Logo novo Prefeitura Itajaí"/>
          <p:cNvPicPr>
            <a:picLocks noChangeAspect="1" noChangeArrowheads="1"/>
          </p:cNvPicPr>
          <p:nvPr/>
        </p:nvPicPr>
        <p:blipFill>
          <a:blip r:embed="rId2"/>
          <a:srcRect/>
          <a:stretch>
            <a:fillRect/>
          </a:stretch>
        </p:blipFill>
        <p:spPr bwMode="auto">
          <a:xfrm>
            <a:off x="0" y="0"/>
            <a:ext cx="5072066" cy="1562452"/>
          </a:xfrm>
          <a:prstGeom prst="rect">
            <a:avLst/>
          </a:prstGeom>
          <a:noFill/>
          <a:ln w="9525">
            <a:noFill/>
            <a:miter lim="800000"/>
            <a:headEnd/>
            <a:tailEnd/>
          </a:ln>
        </p:spPr>
      </p:pic>
      <p:sp>
        <p:nvSpPr>
          <p:cNvPr id="8" name="Rectangle 1028"/>
          <p:cNvSpPr>
            <a:spLocks noChangeArrowheads="1"/>
          </p:cNvSpPr>
          <p:nvPr/>
        </p:nvSpPr>
        <p:spPr bwMode="auto">
          <a:xfrm>
            <a:off x="1785918" y="2357430"/>
            <a:ext cx="6143668" cy="553998"/>
          </a:xfrm>
          <a:prstGeom prst="rect">
            <a:avLst/>
          </a:prstGeom>
          <a:noFill/>
          <a:ln w="9525">
            <a:noFill/>
            <a:miter lim="800000"/>
            <a:headEnd/>
            <a:tailEnd/>
          </a:ln>
        </p:spPr>
        <p:txBody>
          <a:bodyPr wrap="square" lIns="0" tIns="0" rIns="0" bIns="0">
            <a:spAutoFit/>
          </a:bodyPr>
          <a:lstStyle/>
          <a:p>
            <a:r>
              <a:rPr lang="pt-BR" sz="3600" b="1" dirty="0" smtClean="0">
                <a:solidFill>
                  <a:schemeClr val="accent2"/>
                </a:solidFill>
                <a:latin typeface="Verdana" pitchFamily="34" charset="0"/>
              </a:rPr>
              <a:t>PALESTRANTE</a:t>
            </a:r>
            <a:endParaRPr lang="pt-BR" sz="3400" b="1" dirty="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0" y="159507"/>
            <a:ext cx="9144000" cy="6555641"/>
          </a:xfrm>
          <a:prstGeom prst="rect">
            <a:avLst/>
          </a:prstGeom>
          <a:noFill/>
        </p:spPr>
        <p:txBody>
          <a:bodyPr wrap="square" rtlCol="0">
            <a:spAutoFit/>
          </a:bodyPr>
          <a:lstStyle/>
          <a:p>
            <a:r>
              <a:rPr lang="pt-BR" sz="2000" dirty="0" smtClean="0"/>
              <a:t>III - as filiais e demais estabelecimentos que exercerem o comércio de produtos importados, industrializados ou mandados industrializar por outro estabelecimento da mesma firma, salvo se aqueles operarem exclusivamente na venda a varejo e não estiverem enquadrados na hipótese do inciso II (Lei no 4.502, de 1964, art. 4°, inciso II, e § 2°, Decreto-Lei no 34, de 1966, art. 2°, alteração 1a, e Lei no 9.532, de 10 de dezembro de 1997, art. 37, inciso I);</a:t>
            </a:r>
          </a:p>
          <a:p>
            <a:endParaRPr lang="pt-BR" sz="2000" dirty="0" smtClean="0"/>
          </a:p>
          <a:p>
            <a:r>
              <a:rPr lang="pt-BR" sz="2000" dirty="0" smtClean="0"/>
              <a:t>IV - os estabelecimentos comerciais de produtos cuja industrialização tenha sido realizada por outro estabelecimento da mesma firma ou de terceiro, mediante a remessa, por eles efetuada, de matérias-primas, produtos intermediários, embalagens, recipientes, moldes, matrizes ou modelos (Lei no 4.502, de 1964, art. 4°, inciso III, e Decreto-Lei no 34, de 1966, art. 2°, alteração 33ª);</a:t>
            </a:r>
          </a:p>
          <a:p>
            <a:r>
              <a:rPr lang="pt-BR" sz="2000" dirty="0" smtClean="0"/>
              <a:t> </a:t>
            </a:r>
          </a:p>
          <a:p>
            <a:r>
              <a:rPr lang="pt-BR" sz="2000" dirty="0" smtClean="0"/>
              <a:t>V - os estabelecimentos comerciais de produtos do Capítulo 22 da TIPI, cuja industrialização tenha sido encomendada a estabelecimento industrial, sob marca ou nome de fantasia de propriedade do </a:t>
            </a:r>
            <a:r>
              <a:rPr lang="pt-BR" sz="2000" dirty="0" err="1" smtClean="0"/>
              <a:t>encomendante</a:t>
            </a:r>
            <a:r>
              <a:rPr lang="pt-BR" sz="2000" dirty="0" smtClean="0"/>
              <a:t>, de terceiro ou do próprio executor da encomenda (Decreto-Lei no 1.593, de 21 de dezembro de 1977, art. 23°);</a:t>
            </a:r>
          </a:p>
          <a:p>
            <a:r>
              <a:rPr lang="pt-BR" sz="2000" dirty="0" smtClean="0"/>
              <a:t> </a:t>
            </a:r>
          </a:p>
          <a:p>
            <a:r>
              <a:rPr lang="pt-BR" sz="2000" dirty="0" smtClean="0"/>
              <a:t>VI - os estabelecimentos comerciais atacadistas dos produtos classificados nas Posições 71.01 a 71.16 da TIPI (Lei no 4.502, de 1964, Observações ao Capítulo 71 da Tabela);</a:t>
            </a:r>
            <a:endParaRPr lang="pt-B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0" y="159507"/>
            <a:ext cx="9144000" cy="6555641"/>
          </a:xfrm>
          <a:prstGeom prst="rect">
            <a:avLst/>
          </a:prstGeom>
          <a:noFill/>
        </p:spPr>
        <p:txBody>
          <a:bodyPr wrap="square" rtlCol="0">
            <a:spAutoFit/>
          </a:bodyPr>
          <a:lstStyle/>
          <a:p>
            <a:pPr algn="just"/>
            <a:r>
              <a:rPr lang="pt-BR" sz="2000" dirty="0" smtClean="0"/>
              <a:t>VII - os estabelecimentos atacadistas e cooperativas de produtores que derem saída a bebidas alcoólicas e demais produtos, de produção nacional, classificados nas Posições 22.04, 22.05, 22.06 e 22.08 da TIPI e acondicionados em recipientes de capacidade superior ao limite máximo permitido para venda a varejo, com destino aos seguintes estabelecimentos (Lei no 9.493, de 1997, art. 3°):</a:t>
            </a:r>
          </a:p>
          <a:p>
            <a:pPr algn="just"/>
            <a:r>
              <a:rPr lang="pt-BR" sz="2000" dirty="0" smtClean="0"/>
              <a:t> </a:t>
            </a:r>
          </a:p>
          <a:p>
            <a:pPr algn="just"/>
            <a:r>
              <a:rPr lang="pt-BR" sz="2000" dirty="0" smtClean="0"/>
              <a:t>a) industriais que utilizarem os produtos mencionados como matéria-prima ou produto intermediário na fabricação de bebidas;</a:t>
            </a:r>
          </a:p>
          <a:p>
            <a:pPr algn="just"/>
            <a:r>
              <a:rPr lang="pt-BR" sz="2000" dirty="0" smtClean="0"/>
              <a:t> </a:t>
            </a:r>
          </a:p>
          <a:p>
            <a:pPr algn="just"/>
            <a:r>
              <a:rPr lang="pt-BR" sz="2000" dirty="0" smtClean="0"/>
              <a:t>b) atacadistas e cooperativas de produtores; ou</a:t>
            </a:r>
          </a:p>
          <a:p>
            <a:pPr algn="just"/>
            <a:r>
              <a:rPr lang="pt-BR" sz="2000" dirty="0" smtClean="0"/>
              <a:t> </a:t>
            </a:r>
          </a:p>
          <a:p>
            <a:pPr algn="just"/>
            <a:r>
              <a:rPr lang="pt-BR" sz="2000" dirty="0" smtClean="0"/>
              <a:t>c) engarrafadores dos mesmos produtos;</a:t>
            </a:r>
          </a:p>
          <a:p>
            <a:pPr algn="just"/>
            <a:r>
              <a:rPr lang="pt-BR" sz="2000" dirty="0" smtClean="0"/>
              <a:t> </a:t>
            </a:r>
          </a:p>
          <a:p>
            <a:pPr algn="just"/>
            <a:r>
              <a:rPr lang="pt-BR" sz="2000" dirty="0" smtClean="0"/>
              <a:t>VIII - os estabelecimentos comerciais atacadistas que adquirirem de estabelecimentos importadores produtos de procedência estrangeira, classificados nas Posições 33.03 a 33.07 da TIPI (Medida Provisória no 2.158-35, de 24 de agosto de 2001, art. 39°);</a:t>
            </a:r>
          </a:p>
          <a:p>
            <a:pPr algn="just"/>
            <a:r>
              <a:rPr lang="pt-BR" sz="2000" dirty="0" smtClean="0"/>
              <a:t> </a:t>
            </a:r>
          </a:p>
          <a:p>
            <a:pPr algn="just"/>
            <a:r>
              <a:rPr lang="pt-BR" sz="2000" dirty="0" smtClean="0"/>
              <a:t>IX - os estabelecimentos, atacadistas ou varejistas, que adquirirem produtos de procedência estrangeira, importados por encomenda ou por sua conta e ordem, por intermédio de pessoa jurídica importadora (Medida Provisória no 2.158-35, de 2001, art. 79°, e Lei no 11.281, de 20 de fevereiro de 2006, art. 13°);</a:t>
            </a:r>
            <a:endParaRPr lang="pt-B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0" y="159507"/>
            <a:ext cx="9144000" cy="5940088"/>
          </a:xfrm>
          <a:prstGeom prst="rect">
            <a:avLst/>
          </a:prstGeom>
          <a:noFill/>
        </p:spPr>
        <p:txBody>
          <a:bodyPr wrap="square" rtlCol="0">
            <a:spAutoFit/>
          </a:bodyPr>
          <a:lstStyle/>
          <a:p>
            <a:pPr algn="just"/>
            <a:r>
              <a:rPr lang="pt-BR" sz="2000" dirty="0" smtClean="0"/>
              <a:t>X - os estabelecimentos atacadistas dos produtos da Posição 87.03 da TIPI (Lei no 9.779, de 19 de janeiro de 1999, art. 12°);</a:t>
            </a:r>
          </a:p>
          <a:p>
            <a:pPr algn="just"/>
            <a:r>
              <a:rPr lang="pt-BR" sz="2000" dirty="0" smtClean="0"/>
              <a:t> </a:t>
            </a:r>
          </a:p>
          <a:p>
            <a:pPr algn="just"/>
            <a:r>
              <a:rPr lang="pt-BR" sz="2000" dirty="0" smtClean="0"/>
              <a:t>XI - os estabelecimentos comerciais atacadistas dos produtos classificados nos Códigos e Posições 2106.90.10 Ex 02, 22.01, 22.02, exceto os Ex 01 e Ex 02 do Código 2202.90.00, e 22.03, da TIPI, de fabricação nacional, sujeitos ao imposto conforme regime geral de tributação de que trata o art. 222° (Lei no 10.833, de 29 de dezembro de 2003, </a:t>
            </a:r>
            <a:r>
              <a:rPr lang="pt-BR" sz="2000" dirty="0" err="1" smtClean="0"/>
              <a:t>arts</a:t>
            </a:r>
            <a:r>
              <a:rPr lang="pt-BR" sz="2000" dirty="0" smtClean="0"/>
              <a:t>. 58-A e 58-E, inciso I, e Lei no 11.727, de 23 de junho de 2008, art. 32°);</a:t>
            </a:r>
          </a:p>
          <a:p>
            <a:pPr algn="just"/>
            <a:r>
              <a:rPr lang="pt-BR" sz="2000" dirty="0" smtClean="0"/>
              <a:t> </a:t>
            </a:r>
          </a:p>
          <a:p>
            <a:pPr algn="just"/>
            <a:r>
              <a:rPr lang="pt-BR" sz="2000" dirty="0" smtClean="0"/>
              <a:t>XII - os estabelecimentos comerciais varejistas que adquirirem os produtos de que trata o inciso XI, diretamente de estabelecimento industrial, ou de </a:t>
            </a:r>
            <a:r>
              <a:rPr lang="pt-BR" sz="2000" dirty="0" err="1" smtClean="0"/>
              <a:t>encomendante</a:t>
            </a:r>
            <a:r>
              <a:rPr lang="pt-BR" sz="2000" dirty="0" smtClean="0"/>
              <a:t> equiparado na forma do inciso XIII (Lei no 10.833, de 2003, </a:t>
            </a:r>
            <a:r>
              <a:rPr lang="pt-BR" sz="2000" dirty="0" err="1" smtClean="0"/>
              <a:t>arts</a:t>
            </a:r>
            <a:r>
              <a:rPr lang="pt-BR" sz="2000" dirty="0" smtClean="0"/>
              <a:t>. 58-A e 58-E, inciso II, e Lei no 11.727, de 2008, art. 32°);</a:t>
            </a:r>
          </a:p>
          <a:p>
            <a:pPr algn="just"/>
            <a:r>
              <a:rPr lang="pt-BR" sz="2000" dirty="0" smtClean="0"/>
              <a:t> </a:t>
            </a:r>
          </a:p>
          <a:p>
            <a:pPr algn="just"/>
            <a:r>
              <a:rPr lang="pt-BR" sz="2000" dirty="0" smtClean="0"/>
              <a:t>XIII - os estabelecimentos comerciais de produtos de que trata o inciso XI, cuja industrialização tenha sido por eles encomendada a estabelecimento industrial, sob marca ou nome de fantasia de propriedade do </a:t>
            </a:r>
            <a:r>
              <a:rPr lang="pt-BR" sz="2000" dirty="0" err="1" smtClean="0"/>
              <a:t>encomendante</a:t>
            </a:r>
            <a:r>
              <a:rPr lang="pt-BR" sz="2000" dirty="0" smtClean="0"/>
              <a:t>, de terceiro ou do próprio executor da encomenda (Lei no 10.833, de 2003, </a:t>
            </a:r>
            <a:r>
              <a:rPr lang="pt-BR" sz="2000" dirty="0" err="1" smtClean="0"/>
              <a:t>arts</a:t>
            </a:r>
            <a:r>
              <a:rPr lang="pt-BR" sz="2000" dirty="0" smtClean="0"/>
              <a:t>. 58-A e 58-E, inciso III, e Lei no 11.727, de 2008, art. 32°);</a:t>
            </a:r>
            <a:endParaRPr lang="pt-B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0" y="159507"/>
            <a:ext cx="9144000" cy="6247864"/>
          </a:xfrm>
          <a:prstGeom prst="rect">
            <a:avLst/>
          </a:prstGeom>
          <a:noFill/>
        </p:spPr>
        <p:txBody>
          <a:bodyPr wrap="square" rtlCol="0">
            <a:spAutoFit/>
          </a:bodyPr>
          <a:lstStyle/>
          <a:p>
            <a:pPr algn="just"/>
            <a:r>
              <a:rPr lang="pt-BR" sz="2000" dirty="0" smtClean="0"/>
              <a:t>XIV - os estabelecimentos comerciais atacadistas dos produtos classificados nos Códigos e Posições 2106.90.10 Ex 02, 22.01, 22.02, exceto os Ex 01 e Ex 02 do Código 2202.90.00, e 22.03, da TIPI, de procedência estrangeira, sujeitos ao imposto conforme regime geral de tributação de que trata o art. 222° (Lei no 10.833, de 2003, </a:t>
            </a:r>
            <a:r>
              <a:rPr lang="pt-BR" sz="2000" dirty="0" err="1" smtClean="0"/>
              <a:t>arts</a:t>
            </a:r>
            <a:r>
              <a:rPr lang="pt-BR" sz="2000" dirty="0" smtClean="0"/>
              <a:t>. 58-A e 58-E, inciso I, e Lei no 11.727, de 2008, art. 32°); e</a:t>
            </a:r>
          </a:p>
          <a:p>
            <a:pPr algn="just"/>
            <a:r>
              <a:rPr lang="pt-BR" sz="2000" dirty="0" smtClean="0"/>
              <a:t> </a:t>
            </a:r>
          </a:p>
          <a:p>
            <a:pPr algn="just"/>
            <a:r>
              <a:rPr lang="pt-BR" sz="2000" dirty="0" smtClean="0"/>
              <a:t>XV - os estabelecimentos comerciais varejistas que adquirirem os produtos de que trata o inciso XIV, diretamente de estabelecimento importador (Lei no 10.833, de 2003, </a:t>
            </a:r>
            <a:r>
              <a:rPr lang="pt-BR" sz="2000" dirty="0" err="1" smtClean="0"/>
              <a:t>arts</a:t>
            </a:r>
            <a:r>
              <a:rPr lang="pt-BR" sz="2000" dirty="0" smtClean="0"/>
              <a:t>. 58-A e 58-E, inciso II, e Lei no 11.727, de 2008, art. </a:t>
            </a:r>
            <a:r>
              <a:rPr lang="pt-BR" sz="2000" smtClean="0"/>
              <a:t>32°).</a:t>
            </a:r>
            <a:endParaRPr lang="pt-BR" sz="2000" dirty="0" smtClean="0"/>
          </a:p>
          <a:p>
            <a:pPr algn="just"/>
            <a:r>
              <a:rPr lang="pt-BR" sz="2000" dirty="0" smtClean="0"/>
              <a:t> </a:t>
            </a:r>
          </a:p>
          <a:p>
            <a:pPr algn="just"/>
            <a:r>
              <a:rPr lang="pt-BR" sz="2000" dirty="0" smtClean="0"/>
              <a:t>§ 1°  Nas hipóteses do inciso IX, a Secretaria da Receita Federal do Brasil (Medida Provisória no 2.158-35, de 2001, art. 80°, e Lei no 11.281, de 2006, art. 11°, § 1°):</a:t>
            </a:r>
          </a:p>
          <a:p>
            <a:pPr algn="just"/>
            <a:r>
              <a:rPr lang="pt-BR" sz="2000" dirty="0" smtClean="0"/>
              <a:t> </a:t>
            </a:r>
          </a:p>
          <a:p>
            <a:pPr algn="just"/>
            <a:r>
              <a:rPr lang="pt-BR" sz="2000" dirty="0" smtClean="0"/>
              <a:t>I - deverá estabelecer requisitos e condições para a atuação de pessoa jurídica importadora:</a:t>
            </a:r>
          </a:p>
          <a:p>
            <a:pPr algn="just"/>
            <a:r>
              <a:rPr lang="pt-BR" sz="2000" dirty="0" smtClean="0"/>
              <a:t> </a:t>
            </a:r>
          </a:p>
          <a:p>
            <a:pPr algn="just"/>
            <a:r>
              <a:rPr lang="pt-BR" sz="2000" dirty="0" smtClean="0"/>
              <a:t>a) por conta e ordem de terceiro; ou</a:t>
            </a:r>
          </a:p>
          <a:p>
            <a:pPr algn="just"/>
            <a:r>
              <a:rPr lang="pt-BR" sz="2000" dirty="0" smtClean="0"/>
              <a:t> </a:t>
            </a:r>
          </a:p>
          <a:p>
            <a:pPr algn="just"/>
            <a:r>
              <a:rPr lang="pt-BR" sz="2000" dirty="0" smtClean="0"/>
              <a:t>b) que adquira mercadorias no exterior para revenda a </a:t>
            </a:r>
            <a:r>
              <a:rPr lang="pt-BR" sz="2000" dirty="0" err="1" smtClean="0"/>
              <a:t>encomendante</a:t>
            </a:r>
            <a:r>
              <a:rPr lang="pt-BR" sz="2000" dirty="0" smtClean="0"/>
              <a:t> predeterminado; e</a:t>
            </a:r>
            <a:endParaRPr lang="pt-B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0" y="159507"/>
            <a:ext cx="9144000" cy="6555641"/>
          </a:xfrm>
          <a:prstGeom prst="rect">
            <a:avLst/>
          </a:prstGeom>
          <a:noFill/>
        </p:spPr>
        <p:txBody>
          <a:bodyPr wrap="square" rtlCol="0">
            <a:spAutoFit/>
          </a:bodyPr>
          <a:lstStyle/>
          <a:p>
            <a:pPr algn="just"/>
            <a:r>
              <a:rPr lang="pt-BR" sz="2000" dirty="0" smtClean="0"/>
              <a:t>II - poderá exigir prestação de garantia como condição para a entrega de mercadorias, quando o valor das importações for incompatível com o capital social ou o patrimônio líquido do importador ou </a:t>
            </a:r>
            <a:r>
              <a:rPr lang="pt-BR" sz="2000" dirty="0" err="1" smtClean="0"/>
              <a:t>encomendante</a:t>
            </a:r>
            <a:r>
              <a:rPr lang="pt-BR" sz="2000" dirty="0" smtClean="0"/>
              <a:t> predeterminado ou, no caso de importação por conta e ordem, do adquirente.</a:t>
            </a:r>
          </a:p>
          <a:p>
            <a:pPr algn="just"/>
            <a:r>
              <a:rPr lang="pt-BR" sz="2000" dirty="0" smtClean="0"/>
              <a:t> </a:t>
            </a:r>
          </a:p>
          <a:p>
            <a:pPr algn="just"/>
            <a:r>
              <a:rPr lang="pt-BR" sz="2000" dirty="0" smtClean="0"/>
              <a:t>§ 2°  Presume-se por conta e ordem de terceiro, ressalvado o disposto no § 3°, a operação de comércio exterior realizada nas condições previstas no inciso IX:</a:t>
            </a:r>
          </a:p>
          <a:p>
            <a:pPr algn="just"/>
            <a:r>
              <a:rPr lang="pt-BR" sz="2000" dirty="0" smtClean="0"/>
              <a:t> </a:t>
            </a:r>
          </a:p>
          <a:p>
            <a:pPr algn="just"/>
            <a:r>
              <a:rPr lang="pt-BR" sz="2000" dirty="0" smtClean="0"/>
              <a:t>I - mediante utilização de recursos daquele (Lei no 10.637, de 30 dezembro de 2002, art. 27°); ou</a:t>
            </a:r>
          </a:p>
          <a:p>
            <a:pPr algn="just"/>
            <a:r>
              <a:rPr lang="pt-BR" sz="2000" dirty="0" smtClean="0"/>
              <a:t> </a:t>
            </a:r>
          </a:p>
          <a:p>
            <a:pPr algn="just"/>
            <a:r>
              <a:rPr lang="pt-BR" sz="2000" dirty="0" smtClean="0"/>
              <a:t>II - em desacordo com os requisitos e condições estabelecidos nos termos da alínea “b” do inciso I do § 1° (Lei no 11.281, de 2006, art. 11°, § 2°).</a:t>
            </a:r>
          </a:p>
          <a:p>
            <a:pPr algn="just"/>
            <a:r>
              <a:rPr lang="pt-BR" sz="2000" dirty="0" smtClean="0"/>
              <a:t> </a:t>
            </a:r>
          </a:p>
          <a:p>
            <a:pPr algn="just"/>
            <a:r>
              <a:rPr lang="pt-BR" sz="2000" dirty="0" smtClean="0"/>
              <a:t>§ 3°  Considera-se promovida por encomenda, nos termos do inciso IX, não configurando importação por conta e ordem, a importação realizada com recursos próprios da pessoa jurídica importadora que adquira mercadorias no exterior para revenda a </a:t>
            </a:r>
            <a:r>
              <a:rPr lang="pt-BR" sz="2000" dirty="0" err="1" smtClean="0"/>
              <a:t>encomendante</a:t>
            </a:r>
            <a:r>
              <a:rPr lang="pt-BR" sz="2000" dirty="0" smtClean="0"/>
              <a:t> predeterminado, participando ou não o </a:t>
            </a:r>
            <a:r>
              <a:rPr lang="pt-BR" sz="2000" dirty="0" err="1" smtClean="0"/>
              <a:t>encomendante</a:t>
            </a:r>
            <a:r>
              <a:rPr lang="pt-BR" sz="2000" dirty="0" smtClean="0"/>
              <a:t> das operações comerciais relativas à aquisição dos produtos no exterior, ressalvado o disposto na alínea “b” do inciso I do § 1° (Lei no 11.281, de 2006, art. 11°, caput e § 3°, e Lei no 11.452, de 2007, art. 18°).</a:t>
            </a:r>
            <a:endParaRPr lang="pt-B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0" y="159507"/>
            <a:ext cx="9144000" cy="6555641"/>
          </a:xfrm>
          <a:prstGeom prst="rect">
            <a:avLst/>
          </a:prstGeom>
          <a:noFill/>
        </p:spPr>
        <p:txBody>
          <a:bodyPr wrap="square" rtlCol="0">
            <a:spAutoFit/>
          </a:bodyPr>
          <a:lstStyle/>
          <a:p>
            <a:pPr algn="just"/>
            <a:r>
              <a:rPr lang="pt-BR" sz="2000" dirty="0" smtClean="0"/>
              <a:t>§ 4°  No caso do inciso X, a equiparação aplica-se, inclusive, ao estabelecimento fabricante dos produtos da Posição 87.03 da TIPI, em relação aos produtos da mesma Posição, produzidos por outro fabricante, ainda que domiciliado no exterior, que revender (Lei no 9.779, de 1999, art. 12°, parágrafo único).</a:t>
            </a:r>
          </a:p>
          <a:p>
            <a:pPr algn="just"/>
            <a:r>
              <a:rPr lang="pt-BR" sz="2000" dirty="0" smtClean="0"/>
              <a:t> </a:t>
            </a:r>
          </a:p>
          <a:p>
            <a:pPr algn="just"/>
            <a:r>
              <a:rPr lang="pt-BR" sz="2000" dirty="0" smtClean="0"/>
              <a:t>§ 5°  O disposto nos incisos XI a XV, relativamente aos produtos classificados nas posições 22.01 e 22.02 da TIPI, alcança exclusivamente aqueles mencionados no parágrafo único do art. 222° (Lei no 10.833, de 2003, art. 58-V, e Lei no 11.945, de 4 de junho de 2009, art. 18°).</a:t>
            </a:r>
          </a:p>
          <a:p>
            <a:pPr algn="just"/>
            <a:r>
              <a:rPr lang="pt-BR" sz="2000" dirty="0" smtClean="0"/>
              <a:t> </a:t>
            </a:r>
          </a:p>
          <a:p>
            <a:pPr algn="just"/>
            <a:r>
              <a:rPr lang="pt-BR" sz="2000" dirty="0" smtClean="0"/>
              <a:t>§ 6°  Os estabelecimentos industriais quando derem saída a matéria-prima, produto intermediário e material de embalagem, adquiridos de terceiros, com destino a outros estabelecimentos, para industrialização ou revenda, serão considerados estabelecimentos comerciais de bens de produção e obrigatoriamente equiparados a estabelecimento industrial em relação a essas operações (Lei no 4.502, de 1964, art. 4°, inciso IV, e Decreto-Lei no 34, de 1966, art. 2°, alteração 1ª).</a:t>
            </a:r>
          </a:p>
          <a:p>
            <a:pPr algn="just"/>
            <a:r>
              <a:rPr lang="pt-BR" sz="2000" dirty="0" smtClean="0"/>
              <a:t> </a:t>
            </a:r>
          </a:p>
          <a:p>
            <a:pPr algn="just"/>
            <a:r>
              <a:rPr lang="pt-BR" sz="2000" dirty="0" smtClean="0"/>
              <a:t>§ 7°  Aos estabelecimentos comerciais atacadistas e varejistas de cigarros do Código 2402.20.00 da TIPI, de fabricação nacional ou importados, excetuados os classificados no Ex 01, não se aplicam as equiparações a estabelecimento industrial previstas na legislação do imposto (Lei no 11.933, de 28 de abril de 2009, art. 9°).</a:t>
            </a:r>
            <a:endParaRPr lang="pt-B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0" y="0"/>
            <a:ext cx="9144000" cy="6817251"/>
          </a:xfrm>
          <a:prstGeom prst="rect">
            <a:avLst/>
          </a:prstGeom>
          <a:noFill/>
        </p:spPr>
        <p:txBody>
          <a:bodyPr wrap="square" rtlCol="0">
            <a:spAutoFit/>
          </a:bodyPr>
          <a:lstStyle/>
          <a:p>
            <a:pPr algn="just"/>
            <a:r>
              <a:rPr lang="pt-BR" sz="1900" dirty="0" smtClean="0"/>
              <a:t>§ 8°  A disciplina de que trata o § 7° não se aplica aos estabelecimentos comerciais atacadistas e varejistas que receberem cigarros saídos do estabelecimento industrial até 30 de abril de 2009 com suspensão do imposto (Lei no 11.933, de 2009, art. 9°, parágrafo único).</a:t>
            </a:r>
          </a:p>
          <a:p>
            <a:pPr algn="just"/>
            <a:r>
              <a:rPr lang="pt-BR" sz="1900" dirty="0" smtClean="0"/>
              <a:t> </a:t>
            </a:r>
          </a:p>
          <a:p>
            <a:pPr algn="just"/>
            <a:r>
              <a:rPr lang="pt-BR" sz="1900" dirty="0" smtClean="0"/>
              <a:t>Art. 10°  São equiparados a estabelecimento industrial os estabelecimentos atacadistas que adquirirem os produtos relacionados no Anexo III da Lei no 7.798, de 10 de julho de 1989, de estabelecimentos industriais ou dos estabelecimentos equiparados a industriais de que tratam os incisos I a V do art. 9° (Lei no 7.798, de 1989, </a:t>
            </a:r>
            <a:r>
              <a:rPr lang="pt-BR" sz="1900" dirty="0" err="1" smtClean="0"/>
              <a:t>arts</a:t>
            </a:r>
            <a:r>
              <a:rPr lang="pt-BR" sz="1900" dirty="0" smtClean="0"/>
              <a:t>. 7° e 8°).</a:t>
            </a:r>
          </a:p>
          <a:p>
            <a:pPr algn="just"/>
            <a:r>
              <a:rPr lang="pt-BR" sz="1900" dirty="0" smtClean="0"/>
              <a:t> </a:t>
            </a:r>
          </a:p>
          <a:p>
            <a:pPr algn="just"/>
            <a:r>
              <a:rPr lang="pt-BR" sz="1900" dirty="0" smtClean="0"/>
              <a:t>§ 1°  O disposto neste artigo aplica-se nas hipóteses em que o adquirente e o remetente dos produtos sejam empresas controladoras ou controladas - Lei no 6.404, de 15 de dezembro de 1976, art. 243°, coligadas - Lei no 10.406, de 10 de janeiro de 2002, art. 1.099, e Lei no 11.941, de 27 de maio de 2009, art. 46°, parágrafo único, interligadas - Decreto-Lei no 1.950, de 14 de julho de 1982, art. 10°, § 2° - ou interdependentes (Lei no 7.798, de 1989, art. 7° § 1°).</a:t>
            </a:r>
          </a:p>
          <a:p>
            <a:pPr algn="just"/>
            <a:r>
              <a:rPr lang="pt-BR" sz="1900" dirty="0" smtClean="0"/>
              <a:t> </a:t>
            </a:r>
          </a:p>
          <a:p>
            <a:pPr algn="just"/>
            <a:r>
              <a:rPr lang="pt-BR" sz="1900" dirty="0" smtClean="0"/>
              <a:t>§ 2°  Da relação de que trata o caput poderão, mediante decreto, ser excluídos produtos ou grupo de produtos cuja permanência se torne irrelevante para arrecadação do imposto, ou incluídos outros cuja alíquota seja igual ou superior a quinze por cento (Lei no 7.798, de 1989, art. 8°).</a:t>
            </a:r>
          </a:p>
          <a:p>
            <a:pPr algn="just"/>
            <a:r>
              <a:rPr lang="pt-BR" sz="1900" dirty="0" smtClean="0"/>
              <a:t> </a:t>
            </a:r>
          </a:p>
          <a:p>
            <a:pPr algn="just"/>
            <a:r>
              <a:rPr lang="pt-BR" sz="1900" dirty="0" smtClean="0"/>
              <a:t>Equiparados a Industrial por Opção</a:t>
            </a:r>
            <a:endParaRPr lang="pt-BR" sz="19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8"/>
          <p:cNvSpPr>
            <a:spLocks noChangeArrowheads="1"/>
          </p:cNvSpPr>
          <p:nvPr/>
        </p:nvSpPr>
        <p:spPr bwMode="auto">
          <a:xfrm>
            <a:off x="0" y="4143380"/>
            <a:ext cx="9144000" cy="923330"/>
          </a:xfrm>
          <a:prstGeom prst="rect">
            <a:avLst/>
          </a:prstGeom>
          <a:noFill/>
          <a:ln w="9525">
            <a:noFill/>
            <a:miter lim="800000"/>
            <a:headEnd/>
            <a:tailEnd/>
          </a:ln>
        </p:spPr>
        <p:txBody>
          <a:bodyPr wrap="square" lIns="0" tIns="0" rIns="0" bIns="0">
            <a:spAutoFit/>
          </a:bodyPr>
          <a:lstStyle/>
          <a:p>
            <a:r>
              <a:rPr lang="pt-BR" sz="6000" b="1" dirty="0" smtClean="0">
                <a:solidFill>
                  <a:schemeClr val="accent2"/>
                </a:solidFill>
                <a:latin typeface="Verdana" pitchFamily="34" charset="0"/>
              </a:rPr>
              <a:t>MUITO OBRIGADO...</a:t>
            </a:r>
            <a:endParaRPr lang="pt-BR" sz="6000" b="1" dirty="0">
              <a:latin typeface="Arial Black" pitchFamily="34" charset="0"/>
            </a:endParaRPr>
          </a:p>
        </p:txBody>
      </p:sp>
      <p:sp>
        <p:nvSpPr>
          <p:cNvPr id="6147" name="Text Box 1037"/>
          <p:cNvSpPr txBox="1">
            <a:spLocks noChangeArrowheads="1"/>
          </p:cNvSpPr>
          <p:nvPr/>
        </p:nvSpPr>
        <p:spPr bwMode="auto">
          <a:xfrm>
            <a:off x="3773619" y="6365557"/>
            <a:ext cx="5370381" cy="492443"/>
          </a:xfrm>
          <a:prstGeom prst="rect">
            <a:avLst/>
          </a:prstGeom>
          <a:noFill/>
          <a:ln w="9525">
            <a:noFill/>
            <a:miter lim="800000"/>
            <a:headEnd/>
            <a:tailEnd/>
          </a:ln>
        </p:spPr>
        <p:txBody>
          <a:bodyPr wrap="none">
            <a:spAutoFit/>
          </a:bodyPr>
          <a:lstStyle/>
          <a:p>
            <a:pPr algn="ctr"/>
            <a:r>
              <a:rPr lang="pt-BR" sz="2600" b="1" dirty="0">
                <a:latin typeface="Tahoma" pitchFamily="34" charset="0"/>
              </a:rPr>
              <a:t>Itajaí, </a:t>
            </a:r>
            <a:r>
              <a:rPr lang="pt-BR" sz="2600" b="1" dirty="0" smtClean="0">
                <a:latin typeface="Tahoma" pitchFamily="34" charset="0"/>
              </a:rPr>
              <a:t>21 de setembro </a:t>
            </a:r>
            <a:r>
              <a:rPr lang="pt-BR" sz="2600" b="1" dirty="0">
                <a:latin typeface="Tahoma" pitchFamily="34" charset="0"/>
              </a:rPr>
              <a:t>de </a:t>
            </a:r>
            <a:r>
              <a:rPr lang="pt-BR" sz="2600" b="1" dirty="0" smtClean="0">
                <a:latin typeface="Tahoma" pitchFamily="34" charset="0"/>
              </a:rPr>
              <a:t>2016</a:t>
            </a:r>
            <a:endParaRPr lang="pt-BR" sz="2600" b="1" dirty="0">
              <a:latin typeface="Tahoma" pitchFamily="34" charset="0"/>
            </a:endParaRPr>
          </a:p>
        </p:txBody>
      </p:sp>
      <p:pic>
        <p:nvPicPr>
          <p:cNvPr id="6149" name="Picture 3" descr="Logo novo Prefeitura Itajaí"/>
          <p:cNvPicPr>
            <a:picLocks noChangeAspect="1" noChangeArrowheads="1"/>
          </p:cNvPicPr>
          <p:nvPr/>
        </p:nvPicPr>
        <p:blipFill>
          <a:blip r:embed="rId2" cstate="print"/>
          <a:srcRect/>
          <a:stretch>
            <a:fillRect/>
          </a:stretch>
        </p:blipFill>
        <p:spPr bwMode="auto">
          <a:xfrm>
            <a:off x="0" y="0"/>
            <a:ext cx="2643174" cy="814231"/>
          </a:xfrm>
          <a:prstGeom prst="rect">
            <a:avLst/>
          </a:prstGeom>
          <a:noFill/>
          <a:ln w="9525">
            <a:noFill/>
            <a:miter lim="800000"/>
            <a:headEnd/>
            <a:tailEnd/>
          </a:ln>
        </p:spPr>
      </p:pic>
      <p:pic>
        <p:nvPicPr>
          <p:cNvPr id="21506" name="Picture 2" descr="Resultado de imagem para aplausos"/>
          <p:cNvPicPr>
            <a:picLocks noChangeAspect="1" noChangeArrowheads="1"/>
          </p:cNvPicPr>
          <p:nvPr/>
        </p:nvPicPr>
        <p:blipFill>
          <a:blip r:embed="rId3"/>
          <a:srcRect/>
          <a:stretch>
            <a:fillRect/>
          </a:stretch>
        </p:blipFill>
        <p:spPr bwMode="auto">
          <a:xfrm>
            <a:off x="5929322" y="0"/>
            <a:ext cx="3214678" cy="372226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8"/>
          <p:cNvSpPr>
            <a:spLocks noChangeArrowheads="1"/>
          </p:cNvSpPr>
          <p:nvPr/>
        </p:nvSpPr>
        <p:spPr bwMode="auto">
          <a:xfrm>
            <a:off x="6143636" y="1428736"/>
            <a:ext cx="3000364" cy="307777"/>
          </a:xfrm>
          <a:prstGeom prst="rect">
            <a:avLst/>
          </a:prstGeom>
          <a:noFill/>
          <a:ln w="9525">
            <a:noFill/>
            <a:miter lim="800000"/>
            <a:headEnd/>
            <a:tailEnd/>
          </a:ln>
        </p:spPr>
        <p:txBody>
          <a:bodyPr wrap="square" lIns="0" tIns="0" rIns="0" bIns="0">
            <a:spAutoFit/>
          </a:bodyPr>
          <a:lstStyle/>
          <a:p>
            <a:r>
              <a:rPr lang="pt-BR" sz="2000" b="1" dirty="0" smtClean="0">
                <a:solidFill>
                  <a:schemeClr val="accent2"/>
                </a:solidFill>
                <a:latin typeface="Verdana" pitchFamily="34" charset="0"/>
              </a:rPr>
              <a:t>MUITO OBRIGADO...</a:t>
            </a:r>
            <a:endParaRPr lang="pt-BR" sz="2000" b="1" dirty="0">
              <a:latin typeface="Arial Black" pitchFamily="34" charset="0"/>
            </a:endParaRPr>
          </a:p>
        </p:txBody>
      </p:sp>
      <p:sp>
        <p:nvSpPr>
          <p:cNvPr id="6147" name="Text Box 1037"/>
          <p:cNvSpPr txBox="1">
            <a:spLocks noChangeArrowheads="1"/>
          </p:cNvSpPr>
          <p:nvPr/>
        </p:nvSpPr>
        <p:spPr bwMode="auto">
          <a:xfrm>
            <a:off x="3773619" y="6365557"/>
            <a:ext cx="5370381" cy="492443"/>
          </a:xfrm>
          <a:prstGeom prst="rect">
            <a:avLst/>
          </a:prstGeom>
          <a:noFill/>
          <a:ln w="9525">
            <a:noFill/>
            <a:miter lim="800000"/>
            <a:headEnd/>
            <a:tailEnd/>
          </a:ln>
        </p:spPr>
        <p:txBody>
          <a:bodyPr wrap="none">
            <a:spAutoFit/>
          </a:bodyPr>
          <a:lstStyle/>
          <a:p>
            <a:pPr algn="ctr"/>
            <a:r>
              <a:rPr lang="pt-BR" sz="2600" b="1" dirty="0">
                <a:latin typeface="Tahoma" pitchFamily="34" charset="0"/>
              </a:rPr>
              <a:t>Itajaí, </a:t>
            </a:r>
            <a:r>
              <a:rPr lang="pt-BR" sz="2600" b="1" dirty="0" smtClean="0">
                <a:latin typeface="Tahoma" pitchFamily="34" charset="0"/>
              </a:rPr>
              <a:t>21 de setembro </a:t>
            </a:r>
            <a:r>
              <a:rPr lang="pt-BR" sz="2600" b="1" dirty="0">
                <a:latin typeface="Tahoma" pitchFamily="34" charset="0"/>
              </a:rPr>
              <a:t>de </a:t>
            </a:r>
            <a:r>
              <a:rPr lang="pt-BR" sz="2600" b="1" dirty="0" smtClean="0">
                <a:latin typeface="Tahoma" pitchFamily="34" charset="0"/>
              </a:rPr>
              <a:t>2016</a:t>
            </a:r>
            <a:endParaRPr lang="pt-BR" sz="2600" b="1" dirty="0">
              <a:latin typeface="Tahoma" pitchFamily="34" charset="0"/>
            </a:endParaRPr>
          </a:p>
        </p:txBody>
      </p:sp>
      <p:pic>
        <p:nvPicPr>
          <p:cNvPr id="6149" name="Picture 3" descr="Logo novo Prefeitura Itajaí"/>
          <p:cNvPicPr>
            <a:picLocks noChangeAspect="1" noChangeArrowheads="1"/>
          </p:cNvPicPr>
          <p:nvPr/>
        </p:nvPicPr>
        <p:blipFill>
          <a:blip r:embed="rId2" cstate="print"/>
          <a:srcRect/>
          <a:stretch>
            <a:fillRect/>
          </a:stretch>
        </p:blipFill>
        <p:spPr bwMode="auto">
          <a:xfrm>
            <a:off x="0" y="0"/>
            <a:ext cx="2643174" cy="814231"/>
          </a:xfrm>
          <a:prstGeom prst="rect">
            <a:avLst/>
          </a:prstGeom>
          <a:noFill/>
          <a:ln w="9525">
            <a:noFill/>
            <a:miter lim="800000"/>
            <a:headEnd/>
            <a:tailEnd/>
          </a:ln>
        </p:spPr>
      </p:pic>
      <p:pic>
        <p:nvPicPr>
          <p:cNvPr id="21506" name="Picture 2" descr="Resultado de imagem para aplausos"/>
          <p:cNvPicPr>
            <a:picLocks noChangeAspect="1" noChangeArrowheads="1"/>
          </p:cNvPicPr>
          <p:nvPr/>
        </p:nvPicPr>
        <p:blipFill>
          <a:blip r:embed="rId3"/>
          <a:srcRect/>
          <a:stretch>
            <a:fillRect/>
          </a:stretch>
        </p:blipFill>
        <p:spPr bwMode="auto">
          <a:xfrm>
            <a:off x="7858148" y="0"/>
            <a:ext cx="1285852" cy="1488882"/>
          </a:xfrm>
          <a:prstGeom prst="rect">
            <a:avLst/>
          </a:prstGeom>
          <a:noFill/>
        </p:spPr>
      </p:pic>
      <p:sp>
        <p:nvSpPr>
          <p:cNvPr id="6" name="Retângulo 5"/>
          <p:cNvSpPr/>
          <p:nvPr/>
        </p:nvSpPr>
        <p:spPr>
          <a:xfrm>
            <a:off x="928662" y="2928934"/>
            <a:ext cx="6858048" cy="1862048"/>
          </a:xfrm>
          <a:prstGeom prst="rect">
            <a:avLst/>
          </a:prstGeom>
        </p:spPr>
        <p:txBody>
          <a:bodyPr wrap="square">
            <a:spAutoFit/>
          </a:bodyPr>
          <a:lstStyle/>
          <a:p>
            <a:r>
              <a:rPr lang="pt-BR" sz="2500" b="1" u="sng" dirty="0" smtClean="0">
                <a:solidFill>
                  <a:schemeClr val="tx2"/>
                </a:solidFill>
                <a:latin typeface="Verdana" pitchFamily="34" charset="0"/>
              </a:rPr>
              <a:t>CONTATO:</a:t>
            </a:r>
          </a:p>
          <a:p>
            <a:r>
              <a:rPr lang="pt-BR" sz="3000" b="1" dirty="0" smtClean="0">
                <a:solidFill>
                  <a:schemeClr val="accent2"/>
                </a:solidFill>
                <a:latin typeface="Verdana" pitchFamily="34" charset="0"/>
              </a:rPr>
              <a:t>Auditor Fiscal</a:t>
            </a:r>
          </a:p>
          <a:p>
            <a:r>
              <a:rPr lang="pt-BR" sz="3000" b="1" dirty="0" smtClean="0">
                <a:solidFill>
                  <a:schemeClr val="accent2"/>
                </a:solidFill>
                <a:latin typeface="Verdana" pitchFamily="34" charset="0"/>
              </a:rPr>
              <a:t>José Ronaldo Machado</a:t>
            </a:r>
          </a:p>
          <a:p>
            <a:r>
              <a:rPr lang="pt-BR" sz="3000" b="1" dirty="0" smtClean="0">
                <a:solidFill>
                  <a:schemeClr val="accent2"/>
                </a:solidFill>
                <a:latin typeface="Verdana" pitchFamily="34" charset="0"/>
              </a:rPr>
              <a:t>Email: movec@itajai.sc.gov.br</a:t>
            </a:r>
            <a:endParaRPr lang="pt-BR" sz="3000" b="1" dirty="0">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43000" contrast="-41000"/>
          </a:blip>
          <a:srcRect/>
          <a:stretch>
            <a:fillRect/>
          </a:stretch>
        </p:blipFill>
        <p:spPr bwMode="auto">
          <a:xfrm>
            <a:off x="0" y="0"/>
            <a:ext cx="9144000" cy="6858000"/>
          </a:xfrm>
          <a:prstGeom prst="rect">
            <a:avLst/>
          </a:prstGeom>
          <a:noFill/>
          <a:ln w="9525">
            <a:noFill/>
            <a:miter lim="800000"/>
            <a:headEnd/>
            <a:tailEnd/>
          </a:ln>
          <a:effectLst/>
        </p:spPr>
      </p:pic>
      <p:sp>
        <p:nvSpPr>
          <p:cNvPr id="8195" name="Text Box 1037"/>
          <p:cNvSpPr txBox="1">
            <a:spLocks noChangeArrowheads="1"/>
          </p:cNvSpPr>
          <p:nvPr/>
        </p:nvSpPr>
        <p:spPr bwMode="auto">
          <a:xfrm>
            <a:off x="5929322" y="6534150"/>
            <a:ext cx="3174267" cy="323165"/>
          </a:xfrm>
          <a:prstGeom prst="rect">
            <a:avLst/>
          </a:prstGeom>
          <a:noFill/>
          <a:ln w="9525">
            <a:noFill/>
            <a:miter lim="800000"/>
            <a:headEnd/>
            <a:tailEnd/>
          </a:ln>
        </p:spPr>
        <p:txBody>
          <a:bodyPr wrap="none">
            <a:spAutoFit/>
          </a:bodyPr>
          <a:lstStyle/>
          <a:p>
            <a:pPr algn="ctr"/>
            <a:r>
              <a:rPr lang="pt-BR" sz="1500" b="1" dirty="0">
                <a:latin typeface="Tahoma" pitchFamily="34" charset="0"/>
              </a:rPr>
              <a:t>Itajaí, </a:t>
            </a:r>
            <a:r>
              <a:rPr lang="pt-BR" sz="1500" b="1" dirty="0" smtClean="0">
                <a:latin typeface="Tahoma" pitchFamily="34" charset="0"/>
              </a:rPr>
              <a:t>21 de setembro de 2016</a:t>
            </a:r>
            <a:endParaRPr lang="pt-BR" sz="1500" b="1" dirty="0">
              <a:latin typeface="Tahoma" pitchFamily="34" charset="0"/>
            </a:endParaRPr>
          </a:p>
        </p:txBody>
      </p:sp>
      <p:sp>
        <p:nvSpPr>
          <p:cNvPr id="10" name="Título 9"/>
          <p:cNvSpPr>
            <a:spLocks noGrp="1"/>
          </p:cNvSpPr>
          <p:nvPr>
            <p:ph type="ctrTitle"/>
          </p:nvPr>
        </p:nvSpPr>
        <p:spPr>
          <a:xfrm>
            <a:off x="-32" y="0"/>
            <a:ext cx="2571767" cy="357188"/>
          </a:xfrm>
        </p:spPr>
        <p:txBody>
          <a:bodyPr>
            <a:normAutofit fontScale="90000"/>
          </a:bodyPr>
          <a:lstStyle/>
          <a:p>
            <a:pPr algn="ctr" eaLnBrk="1" fontAlgn="auto" hangingPunct="1">
              <a:spcAft>
                <a:spcPts val="0"/>
              </a:spcAft>
              <a:defRPr/>
            </a:pPr>
            <a:r>
              <a:rPr lang="pt-BR" sz="1800" b="1" dirty="0" smtClean="0"/>
              <a:t>MOVIMENTO ECONÔMICO</a:t>
            </a:r>
            <a:endParaRPr lang="pt-BR" sz="1800" b="1" dirty="0"/>
          </a:p>
        </p:txBody>
      </p:sp>
      <p:pic>
        <p:nvPicPr>
          <p:cNvPr id="8197" name="Picture 3" descr="Logo novo Prefeitura Itajaí"/>
          <p:cNvPicPr>
            <a:picLocks noChangeAspect="1" noChangeArrowheads="1"/>
          </p:cNvPicPr>
          <p:nvPr/>
        </p:nvPicPr>
        <p:blipFill>
          <a:blip r:embed="rId3"/>
          <a:srcRect/>
          <a:stretch>
            <a:fillRect/>
          </a:stretch>
        </p:blipFill>
        <p:spPr bwMode="auto">
          <a:xfrm>
            <a:off x="7858125" y="0"/>
            <a:ext cx="1285875" cy="396875"/>
          </a:xfrm>
          <a:prstGeom prst="rect">
            <a:avLst/>
          </a:prstGeom>
          <a:noFill/>
          <a:ln w="9525">
            <a:noFill/>
            <a:miter lim="800000"/>
            <a:headEnd/>
            <a:tailEnd/>
          </a:ln>
        </p:spPr>
      </p:pic>
      <p:sp>
        <p:nvSpPr>
          <p:cNvPr id="8198" name="Rectangle 1028"/>
          <p:cNvSpPr>
            <a:spLocks noChangeArrowheads="1"/>
          </p:cNvSpPr>
          <p:nvPr/>
        </p:nvSpPr>
        <p:spPr bwMode="auto">
          <a:xfrm>
            <a:off x="357188" y="2071688"/>
            <a:ext cx="8501062" cy="1846659"/>
          </a:xfrm>
          <a:prstGeom prst="rect">
            <a:avLst/>
          </a:prstGeom>
          <a:noFill/>
          <a:ln w="9525">
            <a:noFill/>
            <a:miter lim="800000"/>
            <a:headEnd/>
            <a:tailEnd/>
          </a:ln>
        </p:spPr>
        <p:txBody>
          <a:bodyPr lIns="0" tIns="0" rIns="0" bIns="0">
            <a:spAutoFit/>
          </a:bodyPr>
          <a:lstStyle/>
          <a:p>
            <a:pPr algn="ctr"/>
            <a:r>
              <a:rPr lang="pt-BR" sz="6000" b="1" dirty="0">
                <a:latin typeface="Verdana" pitchFamily="34" charset="0"/>
              </a:rPr>
              <a:t>ESTUDO </a:t>
            </a:r>
            <a:r>
              <a:rPr lang="pt-BR" sz="6000" b="1" dirty="0" smtClean="0">
                <a:latin typeface="Verdana" pitchFamily="34" charset="0"/>
              </a:rPr>
              <a:t>SOBRE O AJUSTE 51021</a:t>
            </a:r>
            <a:endParaRPr lang="pt-BR" sz="6000" b="1" dirty="0">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9872" y="1143651"/>
            <a:ext cx="9022722" cy="4276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76215"/>
            <a:ext cx="9088351" cy="3867165"/>
          </a:xfrm>
          <a:prstGeom prst="rect">
            <a:avLst/>
          </a:prstGeom>
          <a:noFill/>
          <a:ln w="9525">
            <a:noFill/>
            <a:miter lim="800000"/>
            <a:headEnd/>
            <a:tailEnd/>
          </a:ln>
          <a:effectLst/>
        </p:spPr>
      </p:pic>
      <p:sp>
        <p:nvSpPr>
          <p:cNvPr id="4" name="Retângulo 3"/>
          <p:cNvSpPr/>
          <p:nvPr/>
        </p:nvSpPr>
        <p:spPr>
          <a:xfrm>
            <a:off x="71438" y="3205173"/>
            <a:ext cx="9001156" cy="7858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098" name="Picture 2"/>
          <p:cNvPicPr>
            <a:picLocks noChangeAspect="1" noChangeArrowheads="1"/>
          </p:cNvPicPr>
          <p:nvPr/>
        </p:nvPicPr>
        <p:blipFill>
          <a:blip r:embed="rId3"/>
          <a:srcRect/>
          <a:stretch>
            <a:fillRect/>
          </a:stretch>
        </p:blipFill>
        <p:spPr bwMode="auto">
          <a:xfrm>
            <a:off x="5562600" y="0"/>
            <a:ext cx="3581400" cy="247650"/>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0" y="4071942"/>
            <a:ext cx="9139963" cy="2786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562600" y="0"/>
            <a:ext cx="3581400" cy="247650"/>
          </a:xfrm>
          <a:prstGeom prst="rect">
            <a:avLst/>
          </a:prstGeom>
          <a:noFill/>
          <a:ln w="9525">
            <a:noFill/>
            <a:miter lim="800000"/>
            <a:headEnd/>
            <a:tailEnd/>
          </a:ln>
          <a:effectLst/>
        </p:spPr>
      </p:pic>
      <p:sp>
        <p:nvSpPr>
          <p:cNvPr id="6" name="CaixaDeTexto 5"/>
          <p:cNvSpPr txBox="1"/>
          <p:nvPr/>
        </p:nvSpPr>
        <p:spPr>
          <a:xfrm>
            <a:off x="0" y="928670"/>
            <a:ext cx="9144000" cy="5447645"/>
          </a:xfrm>
          <a:prstGeom prst="rect">
            <a:avLst/>
          </a:prstGeom>
          <a:noFill/>
        </p:spPr>
        <p:txBody>
          <a:bodyPr wrap="square" rtlCol="0">
            <a:spAutoFit/>
          </a:bodyPr>
          <a:lstStyle/>
          <a:p>
            <a:pPr algn="just">
              <a:buFontTx/>
              <a:buChar char="-"/>
            </a:pPr>
            <a:r>
              <a:rPr lang="pt-BR" sz="3000" b="1" dirty="0" smtClean="0"/>
              <a:t> Logo para que haja a exclusão dos tributos incidentes nas entradas, estas  devem ser tributadas, portanto as entradas diferidas, isentas , não tributadas, estas não fazem parte na apuração dos valores de tributos a recuperar.</a:t>
            </a:r>
          </a:p>
          <a:p>
            <a:pPr algn="just"/>
            <a:endParaRPr lang="pt-BR" sz="3000" dirty="0" smtClean="0"/>
          </a:p>
          <a:p>
            <a:pPr algn="just"/>
            <a:r>
              <a:rPr lang="pt-BR" sz="3000" b="1" dirty="0" smtClean="0"/>
              <a:t>- Assim como, entendemos que conforme consta do decreto devem ser deduzidas as entradas em transferências, que sejam de retorno de outras saídas em transferência. Situação que não esta sendo cumprida na apuração.</a:t>
            </a:r>
            <a:endParaRPr lang="pt-BR" sz="3000" dirty="0" smtClean="0"/>
          </a:p>
          <a:p>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037"/>
          <p:cNvSpPr txBox="1">
            <a:spLocks noChangeArrowheads="1"/>
          </p:cNvSpPr>
          <p:nvPr/>
        </p:nvSpPr>
        <p:spPr bwMode="auto">
          <a:xfrm>
            <a:off x="5929322" y="6534150"/>
            <a:ext cx="3174267" cy="323165"/>
          </a:xfrm>
          <a:prstGeom prst="rect">
            <a:avLst/>
          </a:prstGeom>
          <a:noFill/>
          <a:ln w="9525">
            <a:noFill/>
            <a:miter lim="800000"/>
            <a:headEnd/>
            <a:tailEnd/>
          </a:ln>
        </p:spPr>
        <p:txBody>
          <a:bodyPr wrap="none">
            <a:spAutoFit/>
          </a:bodyPr>
          <a:lstStyle/>
          <a:p>
            <a:pPr algn="ctr"/>
            <a:r>
              <a:rPr lang="pt-BR" sz="1500" b="1" dirty="0">
                <a:latin typeface="Tahoma" pitchFamily="34" charset="0"/>
              </a:rPr>
              <a:t>Itajaí, </a:t>
            </a:r>
            <a:r>
              <a:rPr lang="pt-BR" sz="1500" b="1" dirty="0" smtClean="0">
                <a:latin typeface="Tahoma" pitchFamily="34" charset="0"/>
              </a:rPr>
              <a:t>21 de setembro de 2016</a:t>
            </a:r>
            <a:endParaRPr lang="pt-BR" sz="1500" b="1" dirty="0">
              <a:latin typeface="Tahoma" pitchFamily="34" charset="0"/>
            </a:endParaRPr>
          </a:p>
        </p:txBody>
      </p:sp>
      <p:sp>
        <p:nvSpPr>
          <p:cNvPr id="10" name="Título 9"/>
          <p:cNvSpPr>
            <a:spLocks noGrp="1"/>
          </p:cNvSpPr>
          <p:nvPr>
            <p:ph type="ctrTitle"/>
          </p:nvPr>
        </p:nvSpPr>
        <p:spPr>
          <a:xfrm>
            <a:off x="-32" y="0"/>
            <a:ext cx="2571767" cy="357188"/>
          </a:xfrm>
        </p:spPr>
        <p:txBody>
          <a:bodyPr>
            <a:normAutofit fontScale="90000"/>
          </a:bodyPr>
          <a:lstStyle/>
          <a:p>
            <a:pPr algn="ctr" eaLnBrk="1" fontAlgn="auto" hangingPunct="1">
              <a:spcAft>
                <a:spcPts val="0"/>
              </a:spcAft>
              <a:defRPr/>
            </a:pPr>
            <a:r>
              <a:rPr lang="pt-BR" sz="1800" b="1" dirty="0" smtClean="0"/>
              <a:t>MOVIMENTO ECONÔMICO</a:t>
            </a:r>
            <a:endParaRPr lang="pt-BR" sz="1800" b="1" dirty="0"/>
          </a:p>
        </p:txBody>
      </p:sp>
      <p:pic>
        <p:nvPicPr>
          <p:cNvPr id="8197" name="Picture 3" descr="Logo novo Prefeitura Itajaí"/>
          <p:cNvPicPr>
            <a:picLocks noChangeAspect="1" noChangeArrowheads="1"/>
          </p:cNvPicPr>
          <p:nvPr/>
        </p:nvPicPr>
        <p:blipFill>
          <a:blip r:embed="rId2"/>
          <a:srcRect/>
          <a:stretch>
            <a:fillRect/>
          </a:stretch>
        </p:blipFill>
        <p:spPr bwMode="auto">
          <a:xfrm>
            <a:off x="7858125" y="0"/>
            <a:ext cx="1285875" cy="396875"/>
          </a:xfrm>
          <a:prstGeom prst="rect">
            <a:avLst/>
          </a:prstGeom>
          <a:noFill/>
          <a:ln w="9525">
            <a:noFill/>
            <a:miter lim="800000"/>
            <a:headEnd/>
            <a:tailEnd/>
          </a:ln>
        </p:spPr>
      </p:pic>
      <p:pic>
        <p:nvPicPr>
          <p:cNvPr id="7" name="Imagem 6"/>
          <p:cNvPicPr/>
          <p:nvPr/>
        </p:nvPicPr>
        <p:blipFill>
          <a:blip r:embed="rId3"/>
          <a:srcRect/>
          <a:stretch>
            <a:fillRect/>
          </a:stretch>
        </p:blipFill>
        <p:spPr bwMode="auto">
          <a:xfrm>
            <a:off x="0" y="1857364"/>
            <a:ext cx="9144000" cy="3786207"/>
          </a:xfrm>
          <a:prstGeom prst="rect">
            <a:avLst/>
          </a:prstGeom>
          <a:noFill/>
          <a:ln w="9525">
            <a:noFill/>
            <a:miter lim="800000"/>
            <a:headEnd/>
            <a:tailEnd/>
          </a:ln>
        </p:spPr>
      </p:pic>
      <p:sp>
        <p:nvSpPr>
          <p:cNvPr id="8" name="Rectangle 1028"/>
          <p:cNvSpPr>
            <a:spLocks noChangeArrowheads="1"/>
          </p:cNvSpPr>
          <p:nvPr/>
        </p:nvSpPr>
        <p:spPr bwMode="auto">
          <a:xfrm>
            <a:off x="0" y="857232"/>
            <a:ext cx="9144000" cy="553998"/>
          </a:xfrm>
          <a:prstGeom prst="rect">
            <a:avLst/>
          </a:prstGeom>
          <a:noFill/>
          <a:ln w="9525">
            <a:noFill/>
            <a:miter lim="800000"/>
            <a:headEnd/>
            <a:tailEnd/>
          </a:ln>
        </p:spPr>
        <p:txBody>
          <a:bodyPr wrap="square" lIns="0" tIns="0" rIns="0" bIns="0">
            <a:spAutoFit/>
          </a:bodyPr>
          <a:lstStyle/>
          <a:p>
            <a:pPr algn="ctr"/>
            <a:r>
              <a:rPr lang="pt-BR" sz="3600" b="1" dirty="0">
                <a:latin typeface="Verdana" pitchFamily="34" charset="0"/>
              </a:rPr>
              <a:t>ESTUDO </a:t>
            </a:r>
            <a:r>
              <a:rPr lang="pt-BR" sz="3600" b="1" dirty="0" smtClean="0">
                <a:latin typeface="Verdana" pitchFamily="34" charset="0"/>
              </a:rPr>
              <a:t>SOBRE O AJUSTE 51021</a:t>
            </a:r>
            <a:endParaRPr lang="pt-BR" sz="3600" b="1" dirty="0">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037"/>
          <p:cNvSpPr txBox="1">
            <a:spLocks noChangeArrowheads="1"/>
          </p:cNvSpPr>
          <p:nvPr/>
        </p:nvSpPr>
        <p:spPr bwMode="auto">
          <a:xfrm>
            <a:off x="5929322" y="6534150"/>
            <a:ext cx="3174267" cy="323165"/>
          </a:xfrm>
          <a:prstGeom prst="rect">
            <a:avLst/>
          </a:prstGeom>
          <a:noFill/>
          <a:ln w="9525">
            <a:noFill/>
            <a:miter lim="800000"/>
            <a:headEnd/>
            <a:tailEnd/>
          </a:ln>
        </p:spPr>
        <p:txBody>
          <a:bodyPr wrap="none">
            <a:spAutoFit/>
          </a:bodyPr>
          <a:lstStyle/>
          <a:p>
            <a:pPr algn="ctr"/>
            <a:r>
              <a:rPr lang="pt-BR" sz="1500" b="1" dirty="0">
                <a:latin typeface="Tahoma" pitchFamily="34" charset="0"/>
              </a:rPr>
              <a:t>Itajaí, </a:t>
            </a:r>
            <a:r>
              <a:rPr lang="pt-BR" sz="1500" b="1" dirty="0" smtClean="0">
                <a:latin typeface="Tahoma" pitchFamily="34" charset="0"/>
              </a:rPr>
              <a:t>21 de setembro de 2016</a:t>
            </a:r>
            <a:endParaRPr lang="pt-BR" sz="1500" b="1" dirty="0">
              <a:latin typeface="Tahoma" pitchFamily="34" charset="0"/>
            </a:endParaRPr>
          </a:p>
        </p:txBody>
      </p:sp>
      <p:sp>
        <p:nvSpPr>
          <p:cNvPr id="10" name="Título 9"/>
          <p:cNvSpPr>
            <a:spLocks noGrp="1"/>
          </p:cNvSpPr>
          <p:nvPr>
            <p:ph type="ctrTitle"/>
          </p:nvPr>
        </p:nvSpPr>
        <p:spPr>
          <a:xfrm>
            <a:off x="-32" y="0"/>
            <a:ext cx="2571767" cy="357188"/>
          </a:xfrm>
        </p:spPr>
        <p:txBody>
          <a:bodyPr>
            <a:normAutofit fontScale="90000"/>
          </a:bodyPr>
          <a:lstStyle/>
          <a:p>
            <a:pPr algn="ctr" eaLnBrk="1" fontAlgn="auto" hangingPunct="1">
              <a:spcAft>
                <a:spcPts val="0"/>
              </a:spcAft>
              <a:defRPr/>
            </a:pPr>
            <a:r>
              <a:rPr lang="pt-BR" sz="1800" b="1" dirty="0" smtClean="0"/>
              <a:t>MOVIMENTO ECONÔMICO</a:t>
            </a:r>
            <a:endParaRPr lang="pt-BR" sz="1800" b="1" dirty="0"/>
          </a:p>
        </p:txBody>
      </p:sp>
      <p:pic>
        <p:nvPicPr>
          <p:cNvPr id="8197" name="Picture 3" descr="Logo novo Prefeitura Itajaí"/>
          <p:cNvPicPr>
            <a:picLocks noChangeAspect="1" noChangeArrowheads="1"/>
          </p:cNvPicPr>
          <p:nvPr/>
        </p:nvPicPr>
        <p:blipFill>
          <a:blip r:embed="rId2"/>
          <a:srcRect/>
          <a:stretch>
            <a:fillRect/>
          </a:stretch>
        </p:blipFill>
        <p:spPr bwMode="auto">
          <a:xfrm>
            <a:off x="7858125" y="0"/>
            <a:ext cx="1285875" cy="396875"/>
          </a:xfrm>
          <a:prstGeom prst="rect">
            <a:avLst/>
          </a:prstGeom>
          <a:noFill/>
          <a:ln w="9525">
            <a:noFill/>
            <a:miter lim="800000"/>
            <a:headEnd/>
            <a:tailEnd/>
          </a:ln>
        </p:spPr>
      </p:pic>
      <p:sp>
        <p:nvSpPr>
          <p:cNvPr id="8" name="Rectangle 1028"/>
          <p:cNvSpPr>
            <a:spLocks noChangeArrowheads="1"/>
          </p:cNvSpPr>
          <p:nvPr/>
        </p:nvSpPr>
        <p:spPr bwMode="auto">
          <a:xfrm>
            <a:off x="0" y="874738"/>
            <a:ext cx="9144000" cy="553998"/>
          </a:xfrm>
          <a:prstGeom prst="rect">
            <a:avLst/>
          </a:prstGeom>
          <a:noFill/>
          <a:ln w="9525">
            <a:noFill/>
            <a:miter lim="800000"/>
            <a:headEnd/>
            <a:tailEnd/>
          </a:ln>
        </p:spPr>
        <p:txBody>
          <a:bodyPr wrap="square" lIns="0" tIns="0" rIns="0" bIns="0">
            <a:spAutoFit/>
          </a:bodyPr>
          <a:lstStyle/>
          <a:p>
            <a:pPr algn="ctr"/>
            <a:r>
              <a:rPr lang="pt-BR" sz="3600" b="1" dirty="0">
                <a:latin typeface="Verdana" pitchFamily="34" charset="0"/>
              </a:rPr>
              <a:t>ESTUDO </a:t>
            </a:r>
            <a:r>
              <a:rPr lang="pt-BR" sz="3600" b="1" dirty="0" smtClean="0">
                <a:latin typeface="Verdana" pitchFamily="34" charset="0"/>
              </a:rPr>
              <a:t>SOBRE O AJUSTE 51021</a:t>
            </a:r>
            <a:endParaRPr lang="pt-BR" sz="3600" b="1" dirty="0">
              <a:latin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0" y="1650299"/>
            <a:ext cx="9144000" cy="42790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ctrTitle"/>
          </p:nvPr>
        </p:nvSpPr>
        <p:spPr>
          <a:xfrm>
            <a:off x="-31" y="0"/>
            <a:ext cx="2000263" cy="214290"/>
          </a:xfrm>
        </p:spPr>
        <p:txBody>
          <a:bodyPr>
            <a:normAutofit fontScale="90000"/>
          </a:bodyPr>
          <a:lstStyle/>
          <a:p>
            <a:pPr algn="ctr" eaLnBrk="1" fontAlgn="auto" hangingPunct="1">
              <a:spcAft>
                <a:spcPts val="0"/>
              </a:spcAft>
              <a:defRPr/>
            </a:pPr>
            <a:r>
              <a:rPr lang="pt-BR" sz="1200" b="1" dirty="0" smtClean="0"/>
              <a:t>MOVIMENTO ECONÔMICO</a:t>
            </a:r>
            <a:endParaRPr lang="pt-BR" sz="1200" b="1" dirty="0"/>
          </a:p>
        </p:txBody>
      </p:sp>
      <p:pic>
        <p:nvPicPr>
          <p:cNvPr id="8197" name="Picture 3" descr="Logo novo Prefeitura Itajaí"/>
          <p:cNvPicPr>
            <a:picLocks noChangeAspect="1" noChangeArrowheads="1"/>
          </p:cNvPicPr>
          <p:nvPr/>
        </p:nvPicPr>
        <p:blipFill>
          <a:blip r:embed="rId2" cstate="print"/>
          <a:srcRect/>
          <a:stretch>
            <a:fillRect/>
          </a:stretch>
        </p:blipFill>
        <p:spPr bwMode="auto">
          <a:xfrm>
            <a:off x="8072462" y="1"/>
            <a:ext cx="1071538" cy="330722"/>
          </a:xfrm>
          <a:prstGeom prst="rect">
            <a:avLst/>
          </a:prstGeom>
          <a:noFill/>
          <a:ln w="9525">
            <a:noFill/>
            <a:miter lim="800000"/>
            <a:headEnd/>
            <a:tailEnd/>
          </a:ln>
        </p:spPr>
      </p:pic>
      <p:sp>
        <p:nvSpPr>
          <p:cNvPr id="8" name="Rectangle 1028"/>
          <p:cNvSpPr>
            <a:spLocks noChangeArrowheads="1"/>
          </p:cNvSpPr>
          <p:nvPr/>
        </p:nvSpPr>
        <p:spPr bwMode="auto">
          <a:xfrm>
            <a:off x="71406" y="231796"/>
            <a:ext cx="8858248" cy="553998"/>
          </a:xfrm>
          <a:prstGeom prst="rect">
            <a:avLst/>
          </a:prstGeom>
          <a:noFill/>
          <a:ln w="9525">
            <a:noFill/>
            <a:miter lim="800000"/>
            <a:headEnd/>
            <a:tailEnd/>
          </a:ln>
        </p:spPr>
        <p:txBody>
          <a:bodyPr wrap="square" lIns="0" tIns="0" rIns="0" bIns="0">
            <a:spAutoFit/>
          </a:bodyPr>
          <a:lstStyle/>
          <a:p>
            <a:pPr algn="ctr"/>
            <a:r>
              <a:rPr lang="pt-BR" sz="3600" b="1" dirty="0">
                <a:latin typeface="Verdana" pitchFamily="34" charset="0"/>
              </a:rPr>
              <a:t>ESTUDO </a:t>
            </a:r>
            <a:r>
              <a:rPr lang="pt-BR" sz="3600" b="1" dirty="0" smtClean="0">
                <a:latin typeface="Verdana" pitchFamily="34" charset="0"/>
              </a:rPr>
              <a:t>SOBRE O AJUSTE 51021</a:t>
            </a:r>
            <a:endParaRPr lang="pt-BR" sz="3600" b="1" dirty="0">
              <a:latin typeface="Verdana" pitchFamily="34" charset="0"/>
            </a:endParaRPr>
          </a:p>
        </p:txBody>
      </p:sp>
      <p:pic>
        <p:nvPicPr>
          <p:cNvPr id="1026" name="Picture 2"/>
          <p:cNvPicPr>
            <a:picLocks noChangeAspect="1" noChangeArrowheads="1"/>
          </p:cNvPicPr>
          <p:nvPr/>
        </p:nvPicPr>
        <p:blipFill>
          <a:blip r:embed="rId3"/>
          <a:srcRect/>
          <a:stretch>
            <a:fillRect/>
          </a:stretch>
        </p:blipFill>
        <p:spPr bwMode="auto">
          <a:xfrm>
            <a:off x="1928826" y="959829"/>
            <a:ext cx="4933595" cy="192882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928794" y="2888655"/>
            <a:ext cx="4929223" cy="1953089"/>
          </a:xfrm>
          <a:prstGeom prst="rect">
            <a:avLst/>
          </a:prstGeom>
          <a:noFill/>
          <a:ln w="9525">
            <a:noFill/>
            <a:miter lim="800000"/>
            <a:headEnd/>
            <a:tailEnd/>
          </a:ln>
          <a:effectLst/>
        </p:spPr>
      </p:pic>
      <p:pic>
        <p:nvPicPr>
          <p:cNvPr id="2" name="Picture 2"/>
          <p:cNvPicPr>
            <a:picLocks noChangeAspect="1" noChangeArrowheads="1"/>
          </p:cNvPicPr>
          <p:nvPr/>
        </p:nvPicPr>
        <p:blipFill>
          <a:blip r:embed="rId5"/>
          <a:srcRect/>
          <a:stretch>
            <a:fillRect/>
          </a:stretch>
        </p:blipFill>
        <p:spPr bwMode="auto">
          <a:xfrm>
            <a:off x="1928794" y="4857759"/>
            <a:ext cx="4929222" cy="1961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383</Words>
  <Application>Microsoft Office PowerPoint</Application>
  <PresentationFormat>Apresentação na tela (4:3)</PresentationFormat>
  <Paragraphs>169</Paragraphs>
  <Slides>28</Slides>
  <Notes>0</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Tema do Office</vt:lpstr>
      <vt:lpstr>MOVIMENTO ECONÔMICO</vt:lpstr>
      <vt:lpstr>Slide 2</vt:lpstr>
      <vt:lpstr>MOVIMENTO ECONÔMICO</vt:lpstr>
      <vt:lpstr>Slide 4</vt:lpstr>
      <vt:lpstr>Slide 5</vt:lpstr>
      <vt:lpstr>Slide 6</vt:lpstr>
      <vt:lpstr>MOVIMENTO ECONÔMICO</vt:lpstr>
      <vt:lpstr>MOVIMENTO ECONÔMICO</vt:lpstr>
      <vt:lpstr>MOVIMENTO ECONÔMICO</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braga.jose</dc:creator>
  <cp:lastModifiedBy>braga.jose</cp:lastModifiedBy>
  <cp:revision>27</cp:revision>
  <dcterms:created xsi:type="dcterms:W3CDTF">2016-09-09T17:14:57Z</dcterms:created>
  <dcterms:modified xsi:type="dcterms:W3CDTF">2016-09-19T18:48:05Z</dcterms:modified>
</cp:coreProperties>
</file>