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94434" autoAdjust="0"/>
  </p:normalViewPr>
  <p:slideViewPr>
    <p:cSldViewPr snapToGrid="0">
      <p:cViewPr varScale="1">
        <p:scale>
          <a:sx n="70" d="100"/>
          <a:sy n="70" d="100"/>
        </p:scale>
        <p:origin x="726" y="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507067" y="4050835"/>
            <a:ext cx="7766936" cy="1096899"/>
          </a:xfrm>
        </p:spPr>
        <p:txBody>
          <a:bodyPr anchor="t"/>
          <a:lstStyle>
            <a:lvl1pPr marL="0" indent="0" algn="r">
              <a:buNone/>
              <a:defRPr>
                <a:solidFill>
                  <a:schemeClr val="tx1">
                    <a:lumMod val="50000"/>
                    <a:lumOff val="50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106CEC85-C6EB-4C2A-B555-5EFF46B06E02}" type="datetimeFigureOut">
              <a:rPr lang="pt-BR" smtClean="0"/>
              <a:t>19/09/2016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952A8B0-4D1B-480E-8F04-FD0E507D1549}" type="slidenum">
              <a:rPr lang="pt-BR" smtClean="0"/>
              <a:t>‹nº›</a:t>
            </a:fld>
            <a:endParaRPr lang="pt-BR"/>
          </a:p>
        </p:txBody>
      </p:sp>
    </p:spTree>
    <p:extLst>
      <p:ext uri="{BB962C8B-B14F-4D97-AF65-F5344CB8AC3E}">
        <p14:creationId xmlns:p14="http://schemas.microsoft.com/office/powerpoint/2010/main" val="1819345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106CEC85-C6EB-4C2A-B555-5EFF46B06E02}" type="datetimeFigureOut">
              <a:rPr lang="pt-BR" smtClean="0"/>
              <a:t>19/09/2016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952A8B0-4D1B-480E-8F04-FD0E507D1549}" type="slidenum">
              <a:rPr lang="pt-BR" smtClean="0"/>
              <a:t>‹nº›</a:t>
            </a:fld>
            <a:endParaRPr lang="pt-BR"/>
          </a:p>
        </p:txBody>
      </p:sp>
    </p:spTree>
    <p:extLst>
      <p:ext uri="{BB962C8B-B14F-4D97-AF65-F5344CB8AC3E}">
        <p14:creationId xmlns:p14="http://schemas.microsoft.com/office/powerpoint/2010/main" val="6309663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106CEC85-C6EB-4C2A-B555-5EFF46B06E02}" type="datetimeFigureOut">
              <a:rPr lang="pt-BR" smtClean="0"/>
              <a:t>19/09/2016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952A8B0-4D1B-480E-8F04-FD0E507D1549}" type="slidenum">
              <a:rPr lang="pt-BR" smtClean="0"/>
              <a:t>‹nº›</a:t>
            </a:fld>
            <a:endParaRPr lang="pt-BR"/>
          </a:p>
        </p:txBody>
      </p:sp>
      <p:sp>
        <p:nvSpPr>
          <p:cNvPr id="24" name="TextBox 23"/>
          <p:cNvSpPr txBox="1"/>
          <p:nvPr/>
        </p:nvSpPr>
        <p:spPr>
          <a:xfrm>
            <a:off x="541871"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214690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106CEC85-C6EB-4C2A-B555-5EFF46B06E02}" type="datetimeFigureOut">
              <a:rPr lang="pt-BR" smtClean="0"/>
              <a:t>19/09/2016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952A8B0-4D1B-480E-8F04-FD0E507D1549}" type="slidenum">
              <a:rPr lang="pt-BR" smtClean="0"/>
              <a:t>‹nº›</a:t>
            </a:fld>
            <a:endParaRPr lang="pt-BR"/>
          </a:p>
        </p:txBody>
      </p:sp>
    </p:spTree>
    <p:extLst>
      <p:ext uri="{BB962C8B-B14F-4D97-AF65-F5344CB8AC3E}">
        <p14:creationId xmlns:p14="http://schemas.microsoft.com/office/powerpoint/2010/main" val="6722939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106CEC85-C6EB-4C2A-B555-5EFF46B06E02}" type="datetimeFigureOut">
              <a:rPr lang="pt-BR" smtClean="0"/>
              <a:t>19/09/2016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952A8B0-4D1B-480E-8F04-FD0E507D1549}" type="slidenum">
              <a:rPr lang="pt-BR" smtClean="0"/>
              <a:t>‹nº›</a:t>
            </a:fld>
            <a:endParaRPr lang="pt-BR"/>
          </a:p>
        </p:txBody>
      </p:sp>
      <p:sp>
        <p:nvSpPr>
          <p:cNvPr id="24" name="TextBox 23"/>
          <p:cNvSpPr txBox="1"/>
          <p:nvPr/>
        </p:nvSpPr>
        <p:spPr>
          <a:xfrm>
            <a:off x="541871"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30172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588203"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106CEC85-C6EB-4C2A-B555-5EFF46B06E02}" type="datetimeFigureOut">
              <a:rPr lang="pt-BR" smtClean="0"/>
              <a:t>19/09/2016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952A8B0-4D1B-480E-8F04-FD0E507D1549}" type="slidenum">
              <a:rPr lang="pt-BR" smtClean="0"/>
              <a:t>‹nº›</a:t>
            </a:fld>
            <a:endParaRPr lang="pt-BR"/>
          </a:p>
        </p:txBody>
      </p:sp>
    </p:spTree>
    <p:extLst>
      <p:ext uri="{BB962C8B-B14F-4D97-AF65-F5344CB8AC3E}">
        <p14:creationId xmlns:p14="http://schemas.microsoft.com/office/powerpoint/2010/main" val="38009741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06CEC85-C6EB-4C2A-B555-5EFF46B06E02}" type="datetimeFigureOut">
              <a:rPr lang="pt-BR" smtClean="0"/>
              <a:t>19/09/2016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952A8B0-4D1B-480E-8F04-FD0E507D1549}" type="slidenum">
              <a:rPr lang="pt-BR" smtClean="0"/>
              <a:t>‹nº›</a:t>
            </a:fld>
            <a:endParaRPr lang="pt-BR"/>
          </a:p>
        </p:txBody>
      </p:sp>
    </p:spTree>
    <p:extLst>
      <p:ext uri="{BB962C8B-B14F-4D97-AF65-F5344CB8AC3E}">
        <p14:creationId xmlns:p14="http://schemas.microsoft.com/office/powerpoint/2010/main" val="24929097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4" y="609601"/>
            <a:ext cx="1304743" cy="5251451"/>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77335" y="609600"/>
            <a:ext cx="7060151" cy="525145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06CEC85-C6EB-4C2A-B555-5EFF46B06E02}" type="datetimeFigureOut">
              <a:rPr lang="pt-BR" smtClean="0"/>
              <a:t>19/09/2016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952A8B0-4D1B-480E-8F04-FD0E507D1549}" type="slidenum">
              <a:rPr lang="pt-BR" smtClean="0"/>
              <a:t>‹nº›</a:t>
            </a:fld>
            <a:endParaRPr lang="pt-BR"/>
          </a:p>
        </p:txBody>
      </p:sp>
    </p:spTree>
    <p:extLst>
      <p:ext uri="{BB962C8B-B14F-4D97-AF65-F5344CB8AC3E}">
        <p14:creationId xmlns:p14="http://schemas.microsoft.com/office/powerpoint/2010/main" val="29964150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06CEC85-C6EB-4C2A-B555-5EFF46B06E02}" type="datetimeFigureOut">
              <a:rPr lang="pt-BR" smtClean="0"/>
              <a:t>19/09/2016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952A8B0-4D1B-480E-8F04-FD0E507D1549}" type="slidenum">
              <a:rPr lang="pt-BR" smtClean="0"/>
              <a:t>‹nº›</a:t>
            </a:fld>
            <a:endParaRPr lang="pt-BR"/>
          </a:p>
        </p:txBody>
      </p:sp>
    </p:spTree>
    <p:extLst>
      <p:ext uri="{BB962C8B-B14F-4D97-AF65-F5344CB8AC3E}">
        <p14:creationId xmlns:p14="http://schemas.microsoft.com/office/powerpoint/2010/main" val="14969966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9"/>
            <a:ext cx="8596668" cy="1826581"/>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106CEC85-C6EB-4C2A-B555-5EFF46B06E02}" type="datetimeFigureOut">
              <a:rPr lang="pt-BR" smtClean="0"/>
              <a:t>19/09/2016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952A8B0-4D1B-480E-8F04-FD0E507D1549}" type="slidenum">
              <a:rPr lang="pt-BR" smtClean="0"/>
              <a:t>‹nº›</a:t>
            </a:fld>
            <a:endParaRPr lang="pt-BR"/>
          </a:p>
        </p:txBody>
      </p:sp>
    </p:spTree>
    <p:extLst>
      <p:ext uri="{BB962C8B-B14F-4D97-AF65-F5344CB8AC3E}">
        <p14:creationId xmlns:p14="http://schemas.microsoft.com/office/powerpoint/2010/main" val="17039367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77335" y="2160589"/>
            <a:ext cx="4184035" cy="38807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089969" y="2160590"/>
            <a:ext cx="4184035" cy="388077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106CEC85-C6EB-4C2A-B555-5EFF46B06E02}" type="datetimeFigureOut">
              <a:rPr lang="pt-BR" smtClean="0"/>
              <a:t>19/09/2016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952A8B0-4D1B-480E-8F04-FD0E507D1549}" type="slidenum">
              <a:rPr lang="pt-BR" smtClean="0"/>
              <a:t>‹nº›</a:t>
            </a:fld>
            <a:endParaRPr lang="pt-BR"/>
          </a:p>
        </p:txBody>
      </p:sp>
    </p:spTree>
    <p:extLst>
      <p:ext uri="{BB962C8B-B14F-4D97-AF65-F5344CB8AC3E}">
        <p14:creationId xmlns:p14="http://schemas.microsoft.com/office/powerpoint/2010/main" val="14395193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75746" y="2160983"/>
            <a:ext cx="4185623" cy="576262"/>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75746" y="2737247"/>
            <a:ext cx="4185623"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88383" y="2160983"/>
            <a:ext cx="4185619" cy="576262"/>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088385" y="2737247"/>
            <a:ext cx="4185617"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106CEC85-C6EB-4C2A-B555-5EFF46B06E02}" type="datetimeFigureOut">
              <a:rPr lang="pt-BR" smtClean="0"/>
              <a:t>19/09/2016</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8952A8B0-4D1B-480E-8F04-FD0E507D1549}" type="slidenum">
              <a:rPr lang="pt-BR" smtClean="0"/>
              <a:t>‹nº›</a:t>
            </a:fld>
            <a:endParaRPr lang="pt-BR"/>
          </a:p>
        </p:txBody>
      </p:sp>
    </p:spTree>
    <p:extLst>
      <p:ext uri="{BB962C8B-B14F-4D97-AF65-F5344CB8AC3E}">
        <p14:creationId xmlns:p14="http://schemas.microsoft.com/office/powerpoint/2010/main" val="19847910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320800"/>
          </a:xfrm>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106CEC85-C6EB-4C2A-B555-5EFF46B06E02}" type="datetimeFigureOut">
              <a:rPr lang="pt-BR" smtClean="0"/>
              <a:t>19/09/2016</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8952A8B0-4D1B-480E-8F04-FD0E507D1549}" type="slidenum">
              <a:rPr lang="pt-BR" smtClean="0"/>
              <a:t>‹nº›</a:t>
            </a:fld>
            <a:endParaRPr lang="pt-BR"/>
          </a:p>
        </p:txBody>
      </p:sp>
    </p:spTree>
    <p:extLst>
      <p:ext uri="{BB962C8B-B14F-4D97-AF65-F5344CB8AC3E}">
        <p14:creationId xmlns:p14="http://schemas.microsoft.com/office/powerpoint/2010/main" val="13456946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6CEC85-C6EB-4C2A-B555-5EFF46B06E02}" type="datetimeFigureOut">
              <a:rPr lang="pt-BR" smtClean="0"/>
              <a:t>19/09/2016</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8952A8B0-4D1B-480E-8F04-FD0E507D1549}" type="slidenum">
              <a:rPr lang="pt-BR" smtClean="0"/>
              <a:t>‹nº›</a:t>
            </a:fld>
            <a:endParaRPr lang="pt-BR"/>
          </a:p>
        </p:txBody>
      </p:sp>
    </p:spTree>
    <p:extLst>
      <p:ext uri="{BB962C8B-B14F-4D97-AF65-F5344CB8AC3E}">
        <p14:creationId xmlns:p14="http://schemas.microsoft.com/office/powerpoint/2010/main" val="22846849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1498604"/>
            <a:ext cx="3854528" cy="1278466"/>
          </a:xfrm>
        </p:spPr>
        <p:txBody>
          <a:bodyPr anchor="b">
            <a:normAutofit/>
          </a:bodyPr>
          <a:lstStyle>
            <a:lvl1pPr>
              <a:defRPr sz="2000"/>
            </a:lvl1pPr>
          </a:lstStyle>
          <a:p>
            <a:r>
              <a:rPr lang="pt-BR" smtClean="0"/>
              <a:t>Clique para editar o título mestre</a:t>
            </a:r>
            <a:endParaRPr lang="en-US" dirty="0"/>
          </a:p>
        </p:txBody>
      </p:sp>
      <p:sp>
        <p:nvSpPr>
          <p:cNvPr id="3" name="Content Placeholder 2"/>
          <p:cNvSpPr>
            <a:spLocks noGrp="1"/>
          </p:cNvSpPr>
          <p:nvPr>
            <p:ph idx="1"/>
          </p:nvPr>
        </p:nvSpPr>
        <p:spPr>
          <a:xfrm>
            <a:off x="4760462" y="514926"/>
            <a:ext cx="4513541" cy="552643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77335" y="2777069"/>
            <a:ext cx="3854528" cy="2584449"/>
          </a:xfrm>
        </p:spPr>
        <p:txBody>
          <a:bodyPr>
            <a:normAutofit/>
          </a:bodyPr>
          <a:lstStyle>
            <a:lvl1pPr marL="0" indent="0">
              <a:buNone/>
              <a:defRPr sz="1400"/>
            </a:lvl1pPr>
            <a:lvl2pPr marL="457051" indent="0">
              <a:buNone/>
              <a:defRPr sz="1400"/>
            </a:lvl2pPr>
            <a:lvl3pPr marL="914104" indent="0">
              <a:buNone/>
              <a:defRPr sz="1200"/>
            </a:lvl3pPr>
            <a:lvl4pPr marL="1371155" indent="0">
              <a:buNone/>
              <a:defRPr sz="1000"/>
            </a:lvl4pPr>
            <a:lvl5pPr marL="1828205" indent="0">
              <a:buNone/>
              <a:defRPr sz="1000"/>
            </a:lvl5pPr>
            <a:lvl6pPr marL="2285258" indent="0">
              <a:buNone/>
              <a:defRPr sz="1000"/>
            </a:lvl6pPr>
            <a:lvl7pPr marL="2742309" indent="0">
              <a:buNone/>
              <a:defRPr sz="1000"/>
            </a:lvl7pPr>
            <a:lvl8pPr marL="3199360" indent="0">
              <a:buNone/>
              <a:defRPr sz="1000"/>
            </a:lvl8pPr>
            <a:lvl9pPr marL="3656411"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106CEC85-C6EB-4C2A-B555-5EFF46B06E02}" type="datetimeFigureOut">
              <a:rPr lang="pt-BR" smtClean="0"/>
              <a:t>19/09/2016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952A8B0-4D1B-480E-8F04-FD0E507D1549}" type="slidenum">
              <a:rPr lang="pt-BR" smtClean="0"/>
              <a:t>‹nº›</a:t>
            </a:fld>
            <a:endParaRPr lang="pt-BR"/>
          </a:p>
        </p:txBody>
      </p:sp>
    </p:spTree>
    <p:extLst>
      <p:ext uri="{BB962C8B-B14F-4D97-AF65-F5344CB8AC3E}">
        <p14:creationId xmlns:p14="http://schemas.microsoft.com/office/powerpoint/2010/main" val="22252956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4800600"/>
            <a:ext cx="8596667"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77335" y="609600"/>
            <a:ext cx="8596668" cy="3845718"/>
          </a:xfrm>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77335" y="5367338"/>
            <a:ext cx="8596667" cy="674024"/>
          </a:xfrm>
        </p:spPr>
        <p:txBody>
          <a:bodyPr>
            <a:normAutofit/>
          </a:bodyPr>
          <a:lstStyle>
            <a:lvl1pPr marL="0" indent="0">
              <a:buNone/>
              <a:defRPr sz="12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pt-BR" smtClean="0"/>
              <a:t>Clique para editar o texto mestre</a:t>
            </a: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952A8B0-4D1B-480E-8F04-FD0E507D1549}" type="slidenum">
              <a:rPr lang="pt-BR" smtClean="0"/>
              <a:t>‹nº›</a:t>
            </a:fld>
            <a:endParaRPr lang="pt-BR"/>
          </a:p>
        </p:txBody>
      </p:sp>
      <p:sp>
        <p:nvSpPr>
          <p:cNvPr id="5" name="Date Placeholder 4"/>
          <p:cNvSpPr>
            <a:spLocks noGrp="1"/>
          </p:cNvSpPr>
          <p:nvPr>
            <p:ph type="dt" sz="half" idx="10"/>
          </p:nvPr>
        </p:nvSpPr>
        <p:spPr/>
        <p:txBody>
          <a:bodyPr/>
          <a:lstStyle/>
          <a:p>
            <a:fld id="{106CEC85-C6EB-4C2A-B555-5EFF46B06E02}" type="datetimeFigureOut">
              <a:rPr lang="pt-BR" smtClean="0"/>
              <a:t>19/09/2016</a:t>
            </a:fld>
            <a:endParaRPr lang="pt-BR"/>
          </a:p>
        </p:txBody>
      </p:sp>
    </p:spTree>
    <p:extLst>
      <p:ext uri="{BB962C8B-B14F-4D97-AF65-F5344CB8AC3E}">
        <p14:creationId xmlns:p14="http://schemas.microsoft.com/office/powerpoint/2010/main" val="29317723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5" y="609600"/>
            <a:ext cx="8596668" cy="132080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77335" y="2160590"/>
            <a:ext cx="8596668" cy="388077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205133" y="604136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6CEC85-C6EB-4C2A-B555-5EFF46B06E02}" type="datetimeFigureOut">
              <a:rPr lang="pt-BR" smtClean="0"/>
              <a:t>19/09/2016</a:t>
            </a:fld>
            <a:endParaRPr lang="pt-BR"/>
          </a:p>
        </p:txBody>
      </p:sp>
      <p:sp>
        <p:nvSpPr>
          <p:cNvPr id="5" name="Footer Placeholder 4"/>
          <p:cNvSpPr>
            <a:spLocks noGrp="1"/>
          </p:cNvSpPr>
          <p:nvPr>
            <p:ph type="ftr" sz="quarter" idx="3"/>
          </p:nvPr>
        </p:nvSpPr>
        <p:spPr>
          <a:xfrm>
            <a:off x="677335" y="6041364"/>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590664" y="6041364"/>
            <a:ext cx="683339" cy="365125"/>
          </a:xfrm>
          <a:prstGeom prst="rect">
            <a:avLst/>
          </a:prstGeom>
        </p:spPr>
        <p:txBody>
          <a:bodyPr vert="horz" lIns="91440" tIns="45720" rIns="91440" bIns="45720" rtlCol="0" anchor="ctr"/>
          <a:lstStyle>
            <a:lvl1pPr algn="r">
              <a:defRPr sz="900">
                <a:solidFill>
                  <a:schemeClr val="accent1"/>
                </a:solidFill>
              </a:defRPr>
            </a:lvl1pPr>
          </a:lstStyle>
          <a:p>
            <a:fld id="{8952A8B0-4D1B-480E-8F04-FD0E507D1549}" type="slidenum">
              <a:rPr lang="pt-BR" smtClean="0"/>
              <a:t>‹nº›</a:t>
            </a:fld>
            <a:endParaRPr lang="pt-BR"/>
          </a:p>
        </p:txBody>
      </p:sp>
    </p:spTree>
    <p:extLst>
      <p:ext uri="{BB962C8B-B14F-4D97-AF65-F5344CB8AC3E}">
        <p14:creationId xmlns:p14="http://schemas.microsoft.com/office/powerpoint/2010/main" val="228332280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txStyles>
    <p:titleStyle>
      <a:lvl1pPr algn="l" defTabSz="457189"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1" indent="-342891" algn="l" defTabSz="457189"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32" indent="-285744" algn="l" defTabSz="457189"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971" indent="-228594" algn="l" defTabSz="457189"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160"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349"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537"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726"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8914"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103"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dirty="0"/>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duotone>
              <a:prstClr val="black"/>
              <a:schemeClr val="tx2">
                <a:lumMod val="50000"/>
                <a:tint val="45000"/>
                <a:satMod val="400000"/>
              </a:schemeClr>
            </a:duotone>
          </a:blip>
          <a:stretch>
            <a:fillRect/>
          </a:stretch>
        </p:blipFill>
        <p:spPr>
          <a:xfrm>
            <a:off x="1278469" y="1159968"/>
            <a:ext cx="9143999" cy="4394673"/>
          </a:xfrm>
          <a:prstGeom prst="rect">
            <a:avLst/>
          </a:prstGeom>
        </p:spPr>
      </p:pic>
    </p:spTree>
    <p:extLst>
      <p:ext uri="{BB962C8B-B14F-4D97-AF65-F5344CB8AC3E}">
        <p14:creationId xmlns:p14="http://schemas.microsoft.com/office/powerpoint/2010/main" val="1223442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5" y="166257"/>
            <a:ext cx="8596668" cy="1764145"/>
          </a:xfrm>
        </p:spPr>
        <p:txBody>
          <a:bodyPr/>
          <a:lstStyle/>
          <a:p>
            <a:pPr algn="ctr"/>
            <a:r>
              <a:rPr lang="pt-BR" b="1" dirty="0" smtClean="0">
                <a:solidFill>
                  <a:srgbClr val="0070C0"/>
                </a:solidFill>
                <a:latin typeface="Arial Unicode MS" panose="020B0604020202020204" pitchFamily="34" charset="-128"/>
              </a:rPr>
              <a:t> Contrato prévio:</a:t>
            </a:r>
            <a:r>
              <a:rPr lang="pt-BR" dirty="0" smtClean="0">
                <a:latin typeface="Arial Unicode MS" panose="020B0604020202020204" pitchFamily="34" charset="-128"/>
              </a:rPr>
              <a:t/>
            </a:r>
            <a:br>
              <a:rPr lang="pt-BR" dirty="0" smtClean="0">
                <a:latin typeface="Arial Unicode MS" panose="020B0604020202020204" pitchFamily="34" charset="-128"/>
              </a:rPr>
            </a:br>
            <a:endParaRPr lang="pt-BR" dirty="0"/>
          </a:p>
        </p:txBody>
      </p:sp>
      <p:sp>
        <p:nvSpPr>
          <p:cNvPr id="3" name="Espaço Reservado para Conteúdo 2"/>
          <p:cNvSpPr>
            <a:spLocks noGrp="1"/>
          </p:cNvSpPr>
          <p:nvPr>
            <p:ph idx="1"/>
          </p:nvPr>
        </p:nvSpPr>
        <p:spPr>
          <a:xfrm>
            <a:off x="838200" y="1080655"/>
            <a:ext cx="10515600" cy="5096308"/>
          </a:xfrm>
        </p:spPr>
        <p:txBody>
          <a:bodyPr>
            <a:normAutofit fontScale="92500" lnSpcReduction="20000"/>
          </a:bodyPr>
          <a:lstStyle/>
          <a:p>
            <a:pPr algn="just"/>
            <a:r>
              <a:rPr lang="pt-BR" sz="3600" dirty="0">
                <a:latin typeface="Arial Unicode MS" panose="020B0604020202020204" pitchFamily="34" charset="-128"/>
              </a:rPr>
              <a:t>Para caracterizar a importação por conta e ordem de terceiros deve haver contrato prévio firmado entre a pessoa jurídica importadora e o adquirente por encomenda.</a:t>
            </a:r>
          </a:p>
          <a:p>
            <a:pPr algn="just"/>
            <a:endParaRPr lang="pt" sz="3600" dirty="0">
              <a:latin typeface="Arial Unicode MS" panose="020B0604020202020204" pitchFamily="34" charset="-128"/>
            </a:endParaRPr>
          </a:p>
          <a:p>
            <a:pPr algn="just"/>
            <a:r>
              <a:rPr lang="pt-BR" sz="3600" dirty="0">
                <a:latin typeface="Arial Unicode MS" panose="020B0604020202020204" pitchFamily="34" charset="-128"/>
              </a:rPr>
              <a:t>5) Procedimentos fiscais:</a:t>
            </a:r>
          </a:p>
          <a:p>
            <a:pPr algn="just"/>
            <a:endParaRPr lang="pt-BR" sz="3600" dirty="0">
              <a:latin typeface="Arial Unicode MS" panose="020B0604020202020204" pitchFamily="34" charset="-128"/>
            </a:endParaRPr>
          </a:p>
          <a:p>
            <a:pPr algn="just"/>
            <a:r>
              <a:rPr lang="pt-BR" sz="3600" dirty="0">
                <a:latin typeface="Arial Unicode MS" panose="020B0604020202020204" pitchFamily="34" charset="-128"/>
              </a:rPr>
              <a:t>A pessoa jurídica importadora de mercadoria por conta e ordem de terceiros deverá adotar os procedimentos fiscais tratados nos subcapítulos seguintes.</a:t>
            </a:r>
          </a:p>
          <a:p>
            <a:endParaRPr lang="pt-BR" dirty="0"/>
          </a:p>
        </p:txBody>
      </p:sp>
    </p:spTree>
    <p:extLst>
      <p:ext uri="{BB962C8B-B14F-4D97-AF65-F5344CB8AC3E}">
        <p14:creationId xmlns:p14="http://schemas.microsoft.com/office/powerpoint/2010/main" val="8031680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5" y="228600"/>
            <a:ext cx="8596668" cy="1701800"/>
          </a:xfrm>
        </p:spPr>
        <p:txBody>
          <a:bodyPr/>
          <a:lstStyle/>
          <a:p>
            <a:pPr algn="ctr"/>
            <a:r>
              <a:rPr lang="pt-BR" b="1" dirty="0" smtClean="0">
                <a:solidFill>
                  <a:srgbClr val="0070C0"/>
                </a:solidFill>
                <a:latin typeface="Arial Unicode MS" panose="020B0604020202020204" pitchFamily="34" charset="-128"/>
              </a:rPr>
              <a:t>Nota Fiscal de Entrada:</a:t>
            </a:r>
            <a:r>
              <a:rPr lang="pt-BR" dirty="0" smtClean="0">
                <a:latin typeface="Arial Unicode MS" panose="020B0604020202020204" pitchFamily="34" charset="-128"/>
              </a:rPr>
              <a:t/>
            </a:r>
            <a:br>
              <a:rPr lang="pt-BR" dirty="0" smtClean="0">
                <a:latin typeface="Arial Unicode MS" panose="020B0604020202020204" pitchFamily="34" charset="-128"/>
              </a:rPr>
            </a:br>
            <a:endParaRPr lang="pt-BR" dirty="0"/>
          </a:p>
        </p:txBody>
      </p:sp>
      <p:sp>
        <p:nvSpPr>
          <p:cNvPr id="3" name="Espaço Reservado para Conteúdo 2"/>
          <p:cNvSpPr>
            <a:spLocks noGrp="1"/>
          </p:cNvSpPr>
          <p:nvPr>
            <p:ph idx="1"/>
          </p:nvPr>
        </p:nvSpPr>
        <p:spPr>
          <a:xfrm>
            <a:off x="810905" y="1079500"/>
            <a:ext cx="10515600" cy="5778500"/>
          </a:xfrm>
        </p:spPr>
        <p:txBody>
          <a:bodyPr>
            <a:normAutofit fontScale="92500" lnSpcReduction="20000"/>
          </a:bodyPr>
          <a:lstStyle/>
          <a:p>
            <a:pPr algn="just"/>
            <a:r>
              <a:rPr lang="pt-BR" sz="3200" dirty="0">
                <a:latin typeface="Arial Unicode MS" panose="020B0604020202020204" pitchFamily="34" charset="-128"/>
              </a:rPr>
              <a:t>Na data em que se completar o despacho aduaneiro das mercadorias, a pessoa jurídica importadora deverá emitir Nota Fiscal de Entrada (NFE), Modelos 1, 1-A ou 55 (NF-e), na qual deverão ser informados:</a:t>
            </a:r>
          </a:p>
          <a:p>
            <a:pPr algn="just"/>
            <a:r>
              <a:rPr lang="pt-BR" sz="3200" dirty="0" smtClean="0">
                <a:latin typeface="Arial Unicode MS" panose="020B0604020202020204" pitchFamily="34" charset="-128"/>
              </a:rPr>
              <a:t>as </a:t>
            </a:r>
            <a:r>
              <a:rPr lang="pt-BR" sz="3200" dirty="0">
                <a:latin typeface="Arial Unicode MS" panose="020B0604020202020204" pitchFamily="34" charset="-128"/>
              </a:rPr>
              <a:t>quantidades e os valores unitários e totais das mercadorias, assim entendidos os valores constantes da fatura comercial, expressos em moeda estrangeira convertidos em Reais pela cotação, para compra, divulgada pelo Bacen no dia anterior ao da emissão da NFE;</a:t>
            </a:r>
          </a:p>
          <a:p>
            <a:pPr algn="just"/>
            <a:r>
              <a:rPr lang="pt-BR" sz="3200" dirty="0">
                <a:latin typeface="Arial Unicode MS" panose="020B0604020202020204" pitchFamily="34" charset="-128"/>
              </a:rPr>
              <a:t>em linhas separadas, o valor de cada tributo incidente na importação</a:t>
            </a:r>
            <a:r>
              <a:rPr lang="pt-BR" sz="3200" dirty="0" smtClean="0">
                <a:latin typeface="Arial Unicode MS" panose="020B0604020202020204" pitchFamily="34" charset="-128"/>
              </a:rPr>
              <a:t>;</a:t>
            </a:r>
          </a:p>
          <a:p>
            <a:pPr algn="just"/>
            <a:r>
              <a:rPr lang="pt-BR" sz="3200" dirty="0" smtClean="0">
                <a:latin typeface="Arial Unicode MS" panose="020B0604020202020204" pitchFamily="34" charset="-128"/>
              </a:rPr>
              <a:t>DI – Declaração de Importação, adquirente citado.</a:t>
            </a:r>
            <a:endParaRPr lang="pt-BR" sz="3200" dirty="0">
              <a:latin typeface="Arial Unicode MS" panose="020B0604020202020204" pitchFamily="34" charset="-128"/>
            </a:endParaRPr>
          </a:p>
          <a:p>
            <a:endParaRPr lang="pt-BR" dirty="0"/>
          </a:p>
        </p:txBody>
      </p:sp>
    </p:spTree>
    <p:extLst>
      <p:ext uri="{BB962C8B-B14F-4D97-AF65-F5344CB8AC3E}">
        <p14:creationId xmlns:p14="http://schemas.microsoft.com/office/powerpoint/2010/main" val="37786562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t>
            </a:r>
            <a:br>
              <a:rPr lang="pt-BR" dirty="0" smtClean="0"/>
            </a:br>
            <a:endParaRPr lang="pt-BR" dirty="0"/>
          </a:p>
        </p:txBody>
      </p:sp>
      <p:sp>
        <p:nvSpPr>
          <p:cNvPr id="3" name="Espaço Reservado para Conteúdo 2"/>
          <p:cNvSpPr>
            <a:spLocks noGrp="1"/>
          </p:cNvSpPr>
          <p:nvPr>
            <p:ph idx="1"/>
          </p:nvPr>
        </p:nvSpPr>
        <p:spPr>
          <a:xfrm>
            <a:off x="838200" y="365125"/>
            <a:ext cx="10515600" cy="6347403"/>
          </a:xfrm>
        </p:spPr>
        <p:txBody>
          <a:bodyPr>
            <a:normAutofit fontScale="92500" lnSpcReduction="20000"/>
          </a:bodyPr>
          <a:lstStyle/>
          <a:p>
            <a:pPr algn="just"/>
            <a:r>
              <a:rPr lang="pt-BR" sz="3600" dirty="0">
                <a:latin typeface="Arial Unicode MS" panose="020B0604020202020204" pitchFamily="34" charset="-128"/>
              </a:rPr>
              <a:t>a natureza da operação "Importação por Conta e Ordem"; e</a:t>
            </a:r>
          </a:p>
          <a:p>
            <a:pPr algn="just"/>
            <a:r>
              <a:rPr lang="pt-BR" sz="3600" dirty="0">
                <a:latin typeface="Arial Unicode MS" panose="020B0604020202020204" pitchFamily="34" charset="-128"/>
              </a:rPr>
              <a:t>o Código Fiscal de Operações e Prestações (CFOP) 3.949.</a:t>
            </a:r>
          </a:p>
          <a:p>
            <a:pPr algn="just"/>
            <a:r>
              <a:rPr lang="pt-BR" sz="3600" dirty="0">
                <a:latin typeface="Arial Unicode MS" panose="020B0604020202020204" pitchFamily="34" charset="-128"/>
              </a:rPr>
              <a:t>Conforme já analisado neste trabalho, a importação por conta e ordem de terceiros não caracteriza operação de compra e venda. Por essa razão, </a:t>
            </a:r>
            <a:r>
              <a:rPr lang="pt-BR" sz="3600" dirty="0" smtClean="0">
                <a:latin typeface="Arial Unicode MS" panose="020B0604020202020204" pitchFamily="34" charset="-128"/>
              </a:rPr>
              <a:t>as entradas </a:t>
            </a:r>
            <a:r>
              <a:rPr lang="pt-BR" sz="3600" dirty="0">
                <a:latin typeface="Arial Unicode MS" panose="020B0604020202020204" pitchFamily="34" charset="-128"/>
              </a:rPr>
              <a:t>dos produtos importados no estabelecimento importador deverá ser utilizado o CFOP 3.949, bem como o CFOP 5.949/6.949 (Remessa de Produtos Importados por Conta e Ordem), na saída desses produtos do estabelecimento importador, com destino ao adquirente.</a:t>
            </a:r>
          </a:p>
          <a:p>
            <a:endParaRPr lang="pt-BR" dirty="0"/>
          </a:p>
        </p:txBody>
      </p:sp>
    </p:spTree>
    <p:extLst>
      <p:ext uri="{BB962C8B-B14F-4D97-AF65-F5344CB8AC3E}">
        <p14:creationId xmlns:p14="http://schemas.microsoft.com/office/powerpoint/2010/main" val="359636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5" y="207818"/>
            <a:ext cx="8596668" cy="1722583"/>
          </a:xfrm>
        </p:spPr>
        <p:txBody>
          <a:bodyPr>
            <a:normAutofit/>
          </a:bodyPr>
          <a:lstStyle/>
          <a:p>
            <a:pPr algn="ctr"/>
            <a:r>
              <a:rPr lang="pt-BR" b="1" dirty="0" smtClean="0">
                <a:solidFill>
                  <a:srgbClr val="0070C0"/>
                </a:solidFill>
                <a:latin typeface="Arial Unicode MS" panose="020B0604020202020204" pitchFamily="34" charset="-128"/>
              </a:rPr>
              <a:t>Escrituração contábil:</a:t>
            </a:r>
            <a:br>
              <a:rPr lang="pt-BR" b="1" dirty="0" smtClean="0">
                <a:solidFill>
                  <a:srgbClr val="0070C0"/>
                </a:solidFill>
                <a:latin typeface="Arial Unicode MS" panose="020B0604020202020204" pitchFamily="34" charset="-128"/>
              </a:rPr>
            </a:br>
            <a:endParaRPr lang="pt-BR" b="1" dirty="0">
              <a:solidFill>
                <a:srgbClr val="0070C0"/>
              </a:solidFill>
            </a:endParaRPr>
          </a:p>
        </p:txBody>
      </p:sp>
      <p:sp>
        <p:nvSpPr>
          <p:cNvPr id="3" name="Espaço Reservado para Conteúdo 2"/>
          <p:cNvSpPr>
            <a:spLocks noGrp="1"/>
          </p:cNvSpPr>
          <p:nvPr>
            <p:ph idx="1"/>
          </p:nvPr>
        </p:nvSpPr>
        <p:spPr>
          <a:xfrm>
            <a:off x="838200" y="1059873"/>
            <a:ext cx="10515600" cy="5631872"/>
          </a:xfrm>
        </p:spPr>
        <p:txBody>
          <a:bodyPr>
            <a:normAutofit/>
          </a:bodyPr>
          <a:lstStyle/>
          <a:p>
            <a:pPr algn="just"/>
            <a:r>
              <a:rPr lang="pt-BR" sz="3200" dirty="0">
                <a:latin typeface="Arial Unicode MS" panose="020B0604020202020204" pitchFamily="34" charset="-128"/>
              </a:rPr>
              <a:t>Uma vez que a pessoa jurídica importadora presta um serviço à empresa adquirente, as mercadorias que são importadas não são de sua propriedade. Desse modo, os registros fiscais e contábeis da empresa importadora devem evidenciar que as mercadorias são de propriedade de outra pessoa jurídica, a empresa adquirente. Para tanto, a pessoa jurídica importadora deverá registrar em sua escrituração contábil, em conta específica, o valor das mercadorias importadas por conta e ordem de terceiros, pertencentes aos respectivos adquirentes.</a:t>
            </a:r>
          </a:p>
          <a:p>
            <a:endParaRPr lang="pt-BR" dirty="0"/>
          </a:p>
        </p:txBody>
      </p:sp>
    </p:spTree>
    <p:extLst>
      <p:ext uri="{BB962C8B-B14F-4D97-AF65-F5344CB8AC3E}">
        <p14:creationId xmlns:p14="http://schemas.microsoft.com/office/powerpoint/2010/main" val="25890471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5" y="145474"/>
            <a:ext cx="8596668" cy="1784927"/>
          </a:xfrm>
        </p:spPr>
        <p:txBody>
          <a:bodyPr/>
          <a:lstStyle/>
          <a:p>
            <a:pPr algn="ctr"/>
            <a:r>
              <a:rPr lang="pt-BR" b="1" dirty="0" smtClean="0">
                <a:solidFill>
                  <a:srgbClr val="0070C0"/>
                </a:solidFill>
                <a:latin typeface="Arial Unicode MS" panose="020B0604020202020204" pitchFamily="34" charset="-128"/>
              </a:rPr>
              <a:t>Nota Fiscal de Saída:</a:t>
            </a:r>
            <a:br>
              <a:rPr lang="pt-BR" b="1" dirty="0" smtClean="0">
                <a:solidFill>
                  <a:srgbClr val="0070C0"/>
                </a:solidFill>
                <a:latin typeface="Arial Unicode MS" panose="020B0604020202020204" pitchFamily="34" charset="-128"/>
              </a:rPr>
            </a:br>
            <a:endParaRPr lang="pt-BR" b="1" dirty="0">
              <a:solidFill>
                <a:srgbClr val="0070C0"/>
              </a:solidFill>
            </a:endParaRPr>
          </a:p>
        </p:txBody>
      </p:sp>
      <p:sp>
        <p:nvSpPr>
          <p:cNvPr id="3" name="Espaço Reservado para Conteúdo 2"/>
          <p:cNvSpPr>
            <a:spLocks noGrp="1"/>
          </p:cNvSpPr>
          <p:nvPr>
            <p:ph idx="1"/>
          </p:nvPr>
        </p:nvSpPr>
        <p:spPr>
          <a:xfrm>
            <a:off x="838200" y="1143001"/>
            <a:ext cx="10515600" cy="5527964"/>
          </a:xfrm>
        </p:spPr>
        <p:txBody>
          <a:bodyPr>
            <a:normAutofit fontScale="92500"/>
          </a:bodyPr>
          <a:lstStyle/>
          <a:p>
            <a:pPr algn="just"/>
            <a:r>
              <a:rPr lang="pt-BR" sz="3200" dirty="0">
                <a:latin typeface="Arial Unicode MS" panose="020B0604020202020204" pitchFamily="34" charset="-128"/>
              </a:rPr>
              <a:t>Na data da saída das mercadorias importadas por conta e ordem de terceiros, da pessoa jurídica importadora, esta deverá emitir Nota Fiscal de saída, Modelos 1, 1-A ou 55 (NF-e), tendo obrigatoriamente como destinatário o adquirente, na qual deverão ser informados:</a:t>
            </a:r>
          </a:p>
          <a:p>
            <a:pPr algn="just"/>
            <a:endParaRPr lang="pt" sz="3200" dirty="0">
              <a:latin typeface="Arial Unicode MS" panose="020B0604020202020204" pitchFamily="34" charset="-128"/>
            </a:endParaRPr>
          </a:p>
          <a:p>
            <a:pPr algn="just"/>
            <a:r>
              <a:rPr lang="pt-BR" sz="3200" dirty="0">
                <a:latin typeface="Arial Unicode MS" panose="020B0604020202020204" pitchFamily="34" charset="-128"/>
              </a:rPr>
              <a:t>as quantidades e os valores unitários e totais das mercadorias, assim entendidos os valores expressos em Reais apurados de conformidade com o disposto, acrescidos do valor dos tributos incidentes na importação;</a:t>
            </a:r>
          </a:p>
          <a:p>
            <a:endParaRPr lang="pt-BR" dirty="0"/>
          </a:p>
        </p:txBody>
      </p:sp>
    </p:spTree>
    <p:extLst>
      <p:ext uri="{BB962C8B-B14F-4D97-AF65-F5344CB8AC3E}">
        <p14:creationId xmlns:p14="http://schemas.microsoft.com/office/powerpoint/2010/main" val="11098134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t>
            </a:r>
            <a:br>
              <a:rPr lang="pt-BR" dirty="0" smtClean="0"/>
            </a:br>
            <a:endParaRPr lang="pt-BR" dirty="0"/>
          </a:p>
        </p:txBody>
      </p:sp>
      <p:sp>
        <p:nvSpPr>
          <p:cNvPr id="3" name="Espaço Reservado para Conteúdo 2"/>
          <p:cNvSpPr>
            <a:spLocks noGrp="1"/>
          </p:cNvSpPr>
          <p:nvPr>
            <p:ph idx="1"/>
          </p:nvPr>
        </p:nvSpPr>
        <p:spPr>
          <a:xfrm>
            <a:off x="838200" y="748145"/>
            <a:ext cx="10515600" cy="5943600"/>
          </a:xfrm>
        </p:spPr>
        <p:txBody>
          <a:bodyPr>
            <a:normAutofit fontScale="92500" lnSpcReduction="10000"/>
          </a:bodyPr>
          <a:lstStyle/>
          <a:p>
            <a:pPr algn="just"/>
            <a:r>
              <a:rPr lang="pt-BR" sz="3200" dirty="0">
                <a:latin typeface="Arial Unicode MS" panose="020B0604020202020204" pitchFamily="34" charset="-128"/>
              </a:rPr>
              <a:t>o destaque do valor do ICMS incidente na saída das mercadorias do estabelecimento da pessoa jurídica importadora, calculado de conformidade com a legislação aplicável;</a:t>
            </a:r>
          </a:p>
          <a:p>
            <a:pPr algn="just"/>
            <a:r>
              <a:rPr lang="pt-BR" sz="3200" dirty="0">
                <a:latin typeface="Arial Unicode MS" panose="020B0604020202020204" pitchFamily="34" charset="-128"/>
              </a:rPr>
              <a:t>o IPI, calculado sobre o valor da operação de saída;</a:t>
            </a:r>
          </a:p>
          <a:p>
            <a:pPr algn="just"/>
            <a:r>
              <a:rPr lang="pt-BR" sz="3200" dirty="0">
                <a:latin typeface="Arial Unicode MS" panose="020B0604020202020204" pitchFamily="34" charset="-128"/>
              </a:rPr>
              <a:t>a natureza da operação "Remessa de Produtos Importados por Conta e Ordem”;</a:t>
            </a:r>
          </a:p>
          <a:p>
            <a:pPr algn="just"/>
            <a:r>
              <a:rPr lang="pt-BR" sz="3200" dirty="0">
                <a:latin typeface="Arial Unicode MS" panose="020B0604020202020204" pitchFamily="34" charset="-128"/>
              </a:rPr>
              <a:t>no CFOP 5.949/6.949.</a:t>
            </a:r>
          </a:p>
          <a:p>
            <a:pPr algn="just"/>
            <a:r>
              <a:rPr lang="pt-BR" sz="3200" dirty="0">
                <a:latin typeface="Arial Unicode MS" panose="020B0604020202020204" pitchFamily="34" charset="-128"/>
              </a:rPr>
              <a:t>Registra-se que nas operações de importação por conta e ordem de terceiro, a pessoa jurídica importadora somente poderá emitir Nota Fiscal de saída das mercadorias tendo como destinatário o adquirente.</a:t>
            </a:r>
          </a:p>
          <a:p>
            <a:pPr algn="just"/>
            <a:endParaRPr lang="pt" dirty="0" smtClean="0">
              <a:latin typeface="Arial Unicode MS" panose="020B0604020202020204" pitchFamily="34" charset="-128"/>
            </a:endParaRPr>
          </a:p>
          <a:p>
            <a:pPr algn="just"/>
            <a:endParaRPr lang="pt" dirty="0" smtClean="0">
              <a:latin typeface="Arial Unicode MS" panose="020B0604020202020204" pitchFamily="34" charset="-128"/>
            </a:endParaRPr>
          </a:p>
          <a:p>
            <a:endParaRPr lang="pt-BR" dirty="0"/>
          </a:p>
        </p:txBody>
      </p:sp>
    </p:spTree>
    <p:extLst>
      <p:ext uri="{BB962C8B-B14F-4D97-AF65-F5344CB8AC3E}">
        <p14:creationId xmlns:p14="http://schemas.microsoft.com/office/powerpoint/2010/main" val="37877528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5" y="0"/>
            <a:ext cx="8596668" cy="1930400"/>
          </a:xfrm>
        </p:spPr>
        <p:txBody>
          <a:bodyPr>
            <a:normAutofit/>
          </a:bodyPr>
          <a:lstStyle/>
          <a:p>
            <a:pPr algn="ctr"/>
            <a:r>
              <a:rPr lang="pt-BR" sz="6000" b="1" u="sng" dirty="0">
                <a:solidFill>
                  <a:schemeClr val="accent5"/>
                </a:solidFill>
              </a:rPr>
              <a:t>CONCLUSÃO</a:t>
            </a:r>
          </a:p>
        </p:txBody>
      </p:sp>
      <p:sp>
        <p:nvSpPr>
          <p:cNvPr id="3" name="Espaço Reservado para Conteúdo 2"/>
          <p:cNvSpPr>
            <a:spLocks noGrp="1"/>
          </p:cNvSpPr>
          <p:nvPr>
            <p:ph idx="1"/>
          </p:nvPr>
        </p:nvSpPr>
        <p:spPr>
          <a:xfrm>
            <a:off x="838200" y="1433946"/>
            <a:ext cx="10515600" cy="5424055"/>
          </a:xfrm>
        </p:spPr>
        <p:txBody>
          <a:bodyPr>
            <a:normAutofit lnSpcReduction="10000"/>
          </a:bodyPr>
          <a:lstStyle/>
          <a:p>
            <a:pPr>
              <a:buFont typeface="Wingdings" panose="05000000000000000000" pitchFamily="2" charset="2"/>
              <a:buChar char="ü"/>
            </a:pPr>
            <a:r>
              <a:rPr lang="pt-BR" sz="4000" dirty="0" smtClean="0">
                <a:solidFill>
                  <a:srgbClr val="0070C0"/>
                </a:solidFill>
                <a:latin typeface="Aharoni" panose="02010803020104030203" pitchFamily="2" charset="-79"/>
                <a:cs typeface="Aharoni" panose="02010803020104030203" pitchFamily="2" charset="-79"/>
              </a:rPr>
              <a:t>Trading </a:t>
            </a:r>
            <a:r>
              <a:rPr lang="pt-BR" sz="4000" dirty="0">
                <a:solidFill>
                  <a:srgbClr val="0070C0"/>
                </a:solidFill>
                <a:latin typeface="Aharoni" panose="02010803020104030203" pitchFamily="2" charset="-79"/>
                <a:cs typeface="Aharoni" panose="02010803020104030203" pitchFamily="2" charset="-79"/>
              </a:rPr>
              <a:t>é apenas prestadora de serviços;</a:t>
            </a:r>
          </a:p>
          <a:p>
            <a:pPr algn="just">
              <a:buFont typeface="Wingdings" panose="05000000000000000000" pitchFamily="2" charset="2"/>
              <a:buChar char="ü"/>
            </a:pPr>
            <a:r>
              <a:rPr lang="pt-BR" sz="4000" dirty="0" smtClean="0">
                <a:solidFill>
                  <a:schemeClr val="accent2"/>
                </a:solidFill>
                <a:latin typeface="Aharoni" panose="02010803020104030203" pitchFamily="2" charset="-79"/>
                <a:cs typeface="Aharoni" panose="02010803020104030203" pitchFamily="2" charset="-79"/>
              </a:rPr>
              <a:t>Agenciadoras (LC </a:t>
            </a:r>
            <a:r>
              <a:rPr lang="pt-BR" sz="4800" dirty="0" smtClean="0">
                <a:solidFill>
                  <a:schemeClr val="accent2"/>
                </a:solidFill>
                <a:latin typeface="Aharoni" panose="02010803020104030203" pitchFamily="2" charset="-79"/>
                <a:cs typeface="Aharoni" panose="02010803020104030203" pitchFamily="2" charset="-79"/>
              </a:rPr>
              <a:t>116</a:t>
            </a:r>
            <a:r>
              <a:rPr lang="pt-BR" sz="4000" dirty="0" smtClean="0">
                <a:solidFill>
                  <a:schemeClr val="accent2"/>
                </a:solidFill>
                <a:latin typeface="Aharoni" panose="02010803020104030203" pitchFamily="2" charset="-79"/>
                <a:cs typeface="Aharoni" panose="02010803020104030203" pitchFamily="2" charset="-79"/>
              </a:rPr>
              <a:t> , item </a:t>
            </a:r>
            <a:r>
              <a:rPr lang="pt-BR" sz="4800" dirty="0" smtClean="0">
                <a:solidFill>
                  <a:schemeClr val="accent2"/>
                </a:solidFill>
                <a:latin typeface="Aharoni" panose="02010803020104030203" pitchFamily="2" charset="-79"/>
                <a:cs typeface="Aharoni" panose="02010803020104030203" pitchFamily="2" charset="-79"/>
              </a:rPr>
              <a:t>10</a:t>
            </a:r>
            <a:r>
              <a:rPr lang="pt-BR" sz="4000" dirty="0" smtClean="0">
                <a:solidFill>
                  <a:schemeClr val="accent2"/>
                </a:solidFill>
                <a:latin typeface="Aharoni" panose="02010803020104030203" pitchFamily="2" charset="-79"/>
                <a:cs typeface="Aharoni" panose="02010803020104030203" pitchFamily="2" charset="-79"/>
              </a:rPr>
              <a:t>- Serviços de intermediação e congêneres).</a:t>
            </a:r>
            <a:endParaRPr lang="pt-BR" sz="4000" dirty="0">
              <a:solidFill>
                <a:schemeClr val="accent2"/>
              </a:solidFill>
              <a:latin typeface="Aharoni" panose="02010803020104030203" pitchFamily="2" charset="-79"/>
              <a:cs typeface="Aharoni" panose="02010803020104030203" pitchFamily="2" charset="-79"/>
            </a:endParaRPr>
          </a:p>
          <a:p>
            <a:pPr>
              <a:buFont typeface="Wingdings" panose="05000000000000000000" pitchFamily="2" charset="2"/>
              <a:buChar char="ü"/>
            </a:pPr>
            <a:r>
              <a:rPr lang="pt-BR" sz="4000" dirty="0" smtClean="0">
                <a:solidFill>
                  <a:srgbClr val="0070C0"/>
                </a:solidFill>
                <a:latin typeface="Aharoni" panose="02010803020104030203" pitchFamily="2" charset="-79"/>
                <a:cs typeface="Aharoni" panose="02010803020104030203" pitchFamily="2" charset="-79"/>
              </a:rPr>
              <a:t>Operação </a:t>
            </a:r>
            <a:r>
              <a:rPr lang="pt-BR" sz="4000" dirty="0">
                <a:solidFill>
                  <a:srgbClr val="0070C0"/>
                </a:solidFill>
                <a:latin typeface="Aharoni" panose="02010803020104030203" pitchFamily="2" charset="-79"/>
                <a:cs typeface="Aharoni" panose="02010803020104030203" pitchFamily="2" charset="-79"/>
              </a:rPr>
              <a:t>realizada com recursos do adquirente</a:t>
            </a:r>
            <a:r>
              <a:rPr lang="pt-BR" sz="4000" dirty="0" smtClean="0">
                <a:solidFill>
                  <a:srgbClr val="0070C0"/>
                </a:solidFill>
                <a:latin typeface="Aharoni" panose="02010803020104030203" pitchFamily="2" charset="-79"/>
                <a:cs typeface="Aharoni" panose="02010803020104030203" pitchFamily="2" charset="-79"/>
              </a:rPr>
              <a:t>;</a:t>
            </a:r>
            <a:endParaRPr lang="pt-BR" b="0" dirty="0" smtClean="0">
              <a:solidFill>
                <a:srgbClr val="FF0000"/>
              </a:solidFill>
              <a:latin typeface="Arial Unicode MS" panose="020B0604020202020204" pitchFamily="34" charset="-128"/>
            </a:endParaRPr>
          </a:p>
          <a:p>
            <a:pPr algn="just">
              <a:lnSpc>
                <a:spcPct val="110000"/>
              </a:lnSpc>
              <a:buFont typeface="Wingdings" panose="05000000000000000000" pitchFamily="2" charset="2"/>
              <a:buChar char="ü"/>
            </a:pPr>
            <a:r>
              <a:rPr lang="pt-BR" sz="4000" dirty="0" smtClean="0">
                <a:solidFill>
                  <a:srgbClr val="0070C0"/>
                </a:solidFill>
                <a:latin typeface="Aharoni" panose="02010803020104030203" pitchFamily="2" charset="-79"/>
                <a:cs typeface="Aharoni" panose="02010803020104030203" pitchFamily="2" charset="-79"/>
              </a:rPr>
              <a:t>Câmbio </a:t>
            </a:r>
            <a:r>
              <a:rPr lang="pt-BR" sz="4000" dirty="0">
                <a:solidFill>
                  <a:srgbClr val="0070C0"/>
                </a:solidFill>
                <a:latin typeface="Aharoni" panose="02010803020104030203" pitchFamily="2" charset="-79"/>
                <a:cs typeface="Aharoni" panose="02010803020104030203" pitchFamily="2" charset="-79"/>
              </a:rPr>
              <a:t>fechado pelo adquirente</a:t>
            </a:r>
            <a:r>
              <a:rPr lang="pt-BR" sz="4000" dirty="0" smtClean="0">
                <a:solidFill>
                  <a:srgbClr val="0070C0"/>
                </a:solidFill>
                <a:latin typeface="Aharoni" panose="02010803020104030203" pitchFamily="2" charset="-79"/>
                <a:cs typeface="Aharoni" panose="02010803020104030203" pitchFamily="2" charset="-79"/>
              </a:rPr>
              <a:t>;</a:t>
            </a:r>
            <a:endParaRPr lang="pt-BR" sz="4000" dirty="0">
              <a:solidFill>
                <a:srgbClr val="FF0000"/>
              </a:solidFill>
              <a:latin typeface="Arial Unicode MS" panose="020B0604020202020204" pitchFamily="34" charset="-128"/>
            </a:endParaRPr>
          </a:p>
          <a:p>
            <a:pPr>
              <a:buFont typeface="Wingdings" panose="05000000000000000000" pitchFamily="2" charset="2"/>
              <a:buChar char="ü"/>
            </a:pPr>
            <a:r>
              <a:rPr lang="pt-BR" sz="4000" dirty="0" smtClean="0">
                <a:solidFill>
                  <a:srgbClr val="0070C0"/>
                </a:solidFill>
                <a:latin typeface="Aharoni" panose="02010803020104030203" pitchFamily="2" charset="-79"/>
                <a:cs typeface="Aharoni" panose="02010803020104030203" pitchFamily="2" charset="-79"/>
              </a:rPr>
              <a:t>Contrato </a:t>
            </a:r>
            <a:r>
              <a:rPr lang="pt-BR" sz="4000" dirty="0">
                <a:solidFill>
                  <a:srgbClr val="0070C0"/>
                </a:solidFill>
                <a:latin typeface="Aharoni" panose="02010803020104030203" pitchFamily="2" charset="-79"/>
                <a:cs typeface="Aharoni" panose="02010803020104030203" pitchFamily="2" charset="-79"/>
              </a:rPr>
              <a:t>de importação por conta e ordem; </a:t>
            </a:r>
            <a:endParaRPr lang="pt-BR" sz="4000" dirty="0" smtClean="0">
              <a:solidFill>
                <a:srgbClr val="0070C0"/>
              </a:solidFill>
              <a:latin typeface="Aharoni" panose="02010803020104030203" pitchFamily="2" charset="-79"/>
              <a:cs typeface="Aharoni" panose="02010803020104030203" pitchFamily="2" charset="-79"/>
            </a:endParaRPr>
          </a:p>
          <a:p>
            <a:pPr algn="just"/>
            <a:endParaRPr lang="pt" u="sng" dirty="0">
              <a:solidFill>
                <a:prstClr val="black"/>
              </a:solidFill>
              <a:latin typeface="Arial Unicode MS" panose="020B0604020202020204" pitchFamily="34" charset="-128"/>
            </a:endParaRPr>
          </a:p>
          <a:p>
            <a:endParaRPr lang="pt-BR" dirty="0"/>
          </a:p>
        </p:txBody>
      </p:sp>
    </p:spTree>
    <p:extLst>
      <p:ext uri="{BB962C8B-B14F-4D97-AF65-F5344CB8AC3E}">
        <p14:creationId xmlns:p14="http://schemas.microsoft.com/office/powerpoint/2010/main" val="3400352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pt-BR" sz="6600" b="1" dirty="0" smtClean="0">
                <a:solidFill>
                  <a:schemeClr val="tx1"/>
                </a:solidFill>
                <a:latin typeface="MV Boli" panose="02000500030200090000" pitchFamily="2" charset="0"/>
                <a:cs typeface="MV Boli" panose="02000500030200090000" pitchFamily="2" charset="0"/>
              </a:rPr>
              <a:t/>
            </a:r>
            <a:br>
              <a:rPr lang="pt-BR" sz="6600" b="1" dirty="0" smtClean="0">
                <a:solidFill>
                  <a:schemeClr val="tx1"/>
                </a:solidFill>
                <a:latin typeface="MV Boli" panose="02000500030200090000" pitchFamily="2" charset="0"/>
                <a:cs typeface="MV Boli" panose="02000500030200090000" pitchFamily="2" charset="0"/>
              </a:rPr>
            </a:br>
            <a:r>
              <a:rPr lang="pt-BR" sz="6600" b="1" dirty="0">
                <a:solidFill>
                  <a:schemeClr val="tx1"/>
                </a:solidFill>
                <a:latin typeface="MV Boli" panose="02000500030200090000" pitchFamily="2" charset="0"/>
                <a:cs typeface="MV Boli" panose="02000500030200090000" pitchFamily="2" charset="0"/>
              </a:rPr>
              <a:t/>
            </a:r>
            <a:br>
              <a:rPr lang="pt-BR" sz="6600" b="1" dirty="0">
                <a:solidFill>
                  <a:schemeClr val="tx1"/>
                </a:solidFill>
                <a:latin typeface="MV Boli" panose="02000500030200090000" pitchFamily="2" charset="0"/>
                <a:cs typeface="MV Boli" panose="02000500030200090000" pitchFamily="2" charset="0"/>
              </a:rPr>
            </a:br>
            <a:r>
              <a:rPr lang="pt-BR" sz="6600" b="1" dirty="0" smtClean="0">
                <a:solidFill>
                  <a:schemeClr val="tx1"/>
                </a:solidFill>
                <a:latin typeface="MV Boli" panose="02000500030200090000" pitchFamily="2" charset="0"/>
                <a:cs typeface="MV Boli" panose="02000500030200090000" pitchFamily="2" charset="0"/>
              </a:rPr>
              <a:t/>
            </a:r>
            <a:br>
              <a:rPr lang="pt-BR" sz="6600" b="1" dirty="0" smtClean="0">
                <a:solidFill>
                  <a:schemeClr val="tx1"/>
                </a:solidFill>
                <a:latin typeface="MV Boli" panose="02000500030200090000" pitchFamily="2" charset="0"/>
                <a:cs typeface="MV Boli" panose="02000500030200090000" pitchFamily="2" charset="0"/>
              </a:rPr>
            </a:br>
            <a:r>
              <a:rPr lang="pt-BR" sz="6600" b="1" dirty="0" smtClean="0">
                <a:solidFill>
                  <a:schemeClr val="tx1"/>
                </a:solidFill>
                <a:latin typeface="MV Boli" panose="02000500030200090000" pitchFamily="2" charset="0"/>
                <a:cs typeface="MV Boli" panose="02000500030200090000" pitchFamily="2" charset="0"/>
              </a:rPr>
              <a:t>Muito Obrigado</a:t>
            </a:r>
            <a:br>
              <a:rPr lang="pt-BR" sz="6600" b="1" dirty="0" smtClean="0">
                <a:solidFill>
                  <a:schemeClr val="tx1"/>
                </a:solidFill>
                <a:latin typeface="MV Boli" panose="02000500030200090000" pitchFamily="2" charset="0"/>
                <a:cs typeface="MV Boli" panose="02000500030200090000" pitchFamily="2" charset="0"/>
              </a:rPr>
            </a:br>
            <a:r>
              <a:rPr lang="pt-BR" sz="6600" b="1" dirty="0" smtClean="0">
                <a:solidFill>
                  <a:schemeClr val="tx1"/>
                </a:solidFill>
                <a:latin typeface="MV Boli" panose="02000500030200090000" pitchFamily="2" charset="0"/>
                <a:cs typeface="MV Boli" panose="02000500030200090000" pitchFamily="2" charset="0"/>
              </a:rPr>
              <a:t>Carlos Lima</a:t>
            </a:r>
            <a:br>
              <a:rPr lang="pt-BR" sz="6600" b="1" dirty="0" smtClean="0">
                <a:solidFill>
                  <a:schemeClr val="tx1"/>
                </a:solidFill>
                <a:latin typeface="MV Boli" panose="02000500030200090000" pitchFamily="2" charset="0"/>
                <a:cs typeface="MV Boli" panose="02000500030200090000" pitchFamily="2" charset="0"/>
              </a:rPr>
            </a:br>
            <a:r>
              <a:rPr lang="pt-BR" sz="6600" b="1" dirty="0" smtClean="0">
                <a:solidFill>
                  <a:schemeClr val="tx1"/>
                </a:solidFill>
                <a:latin typeface="MV Boli" panose="02000500030200090000" pitchFamily="2" charset="0"/>
                <a:cs typeface="MV Boli" panose="02000500030200090000" pitchFamily="2" charset="0"/>
              </a:rPr>
              <a:t>Técnico Tributário da </a:t>
            </a:r>
            <a:endParaRPr lang="pt-BR" sz="6600" b="1" dirty="0">
              <a:solidFill>
                <a:schemeClr val="tx1"/>
              </a:solidFill>
            </a:endParaRPr>
          </a:p>
        </p:txBody>
      </p:sp>
      <p:sp>
        <p:nvSpPr>
          <p:cNvPr id="3" name="Subtítulo 2"/>
          <p:cNvSpPr>
            <a:spLocks noGrp="1"/>
          </p:cNvSpPr>
          <p:nvPr>
            <p:ph type="subTitle" idx="1"/>
          </p:nvPr>
        </p:nvSpPr>
        <p:spPr/>
        <p:txBody>
          <a:bodyPr/>
          <a:lstStyle/>
          <a:p>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782957"/>
            <a:ext cx="9851750" cy="2456597"/>
          </a:xfrm>
          <a:prstGeom prst="rect">
            <a:avLst/>
          </a:prstGeom>
        </p:spPr>
      </p:pic>
    </p:spTree>
    <p:extLst>
      <p:ext uri="{BB962C8B-B14F-4D97-AF65-F5344CB8AC3E}">
        <p14:creationId xmlns:p14="http://schemas.microsoft.com/office/powerpoint/2010/main" val="21337921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pic>
        <p:nvPicPr>
          <p:cNvPr id="5" name="Espaço Reservado para Conteúdo 4"/>
          <p:cNvPicPr>
            <a:picLocks noGrp="1" noChangeAspect="1"/>
          </p:cNvPicPr>
          <p:nvPr>
            <p:ph idx="1"/>
          </p:nvPr>
        </p:nvPicPr>
        <p:blipFill>
          <a:blip r:embed="rId2"/>
          <a:stretch>
            <a:fillRect/>
          </a:stretch>
        </p:blipFill>
        <p:spPr>
          <a:xfrm>
            <a:off x="477983" y="365125"/>
            <a:ext cx="11035144" cy="6035675"/>
          </a:xfrm>
          <a:prstGeom prst="rect">
            <a:avLst/>
          </a:prstGeom>
        </p:spPr>
      </p:pic>
    </p:spTree>
    <p:extLst>
      <p:ext uri="{BB962C8B-B14F-4D97-AF65-F5344CB8AC3E}">
        <p14:creationId xmlns:p14="http://schemas.microsoft.com/office/powerpoint/2010/main" val="24115391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4800" b="1" dirty="0"/>
              <a:t> </a:t>
            </a:r>
            <a:r>
              <a:rPr lang="pt-BR" sz="4800" b="1" dirty="0">
                <a:solidFill>
                  <a:srgbClr val="0070C0"/>
                </a:solidFill>
              </a:rPr>
              <a:t>Introdução:</a:t>
            </a:r>
            <a:br>
              <a:rPr lang="pt-BR" sz="4800" b="1" dirty="0">
                <a:solidFill>
                  <a:srgbClr val="0070C0"/>
                </a:solidFill>
              </a:rPr>
            </a:br>
            <a:endParaRPr lang="pt-BR" sz="4800" b="1" dirty="0">
              <a:solidFill>
                <a:srgbClr val="0070C0"/>
              </a:solidFill>
            </a:endParaRPr>
          </a:p>
        </p:txBody>
      </p:sp>
      <p:sp>
        <p:nvSpPr>
          <p:cNvPr id="3" name="Espaço Reservado para Conteúdo 2"/>
          <p:cNvSpPr>
            <a:spLocks noGrp="1"/>
          </p:cNvSpPr>
          <p:nvPr>
            <p:ph idx="1"/>
          </p:nvPr>
        </p:nvSpPr>
        <p:spPr>
          <a:xfrm>
            <a:off x="677335" y="1517073"/>
            <a:ext cx="9739667" cy="5070764"/>
          </a:xfrm>
        </p:spPr>
        <p:txBody>
          <a:bodyPr>
            <a:normAutofit/>
          </a:bodyPr>
          <a:lstStyle/>
          <a:p>
            <a:pPr algn="ctr"/>
            <a:endParaRPr lang="pt-BR" dirty="0"/>
          </a:p>
          <a:p>
            <a:pPr algn="just"/>
            <a:r>
              <a:rPr lang="pt-BR" sz="3600" dirty="0"/>
              <a:t>Normalmente, as empresas ao efetuarem importações do exterior optam em fazê-las da forma direta, ou </a:t>
            </a:r>
            <a:r>
              <a:rPr lang="pt-BR" sz="3600" dirty="0" smtClean="0"/>
              <a:t>seja a Industria, o Atacadista e Varejista, utilizando </a:t>
            </a:r>
            <a:r>
              <a:rPr lang="pt-BR" sz="3600" dirty="0"/>
              <a:t>seus próprios recursos (financeiros e operacionais). Esse tipo de importação também é comumente chamada de importação por conta própria</a:t>
            </a:r>
            <a:r>
              <a:rPr lang="pt-BR" sz="3600" dirty="0" smtClean="0"/>
              <a:t>.</a:t>
            </a:r>
            <a:endParaRPr lang="pt-BR" dirty="0"/>
          </a:p>
        </p:txBody>
      </p:sp>
    </p:spTree>
    <p:extLst>
      <p:ext uri="{BB962C8B-B14F-4D97-AF65-F5344CB8AC3E}">
        <p14:creationId xmlns:p14="http://schemas.microsoft.com/office/powerpoint/2010/main" val="586427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H="1">
            <a:off x="883920" y="453046"/>
            <a:ext cx="9610899" cy="45719"/>
          </a:xfrm>
        </p:spPr>
        <p:txBody>
          <a:bodyPr>
            <a:normAutofit fontScale="90000"/>
          </a:bodyPr>
          <a:lstStyle/>
          <a:p>
            <a:r>
              <a:rPr lang="pt-BR" dirty="0" smtClean="0"/>
              <a:t>.</a:t>
            </a:r>
            <a:endParaRPr lang="pt-BR" dirty="0"/>
          </a:p>
        </p:txBody>
      </p:sp>
      <p:sp>
        <p:nvSpPr>
          <p:cNvPr id="3" name="Espaço Reservado para Conteúdo 2"/>
          <p:cNvSpPr>
            <a:spLocks noGrp="1"/>
          </p:cNvSpPr>
          <p:nvPr>
            <p:ph idx="1"/>
          </p:nvPr>
        </p:nvSpPr>
        <p:spPr>
          <a:xfrm>
            <a:off x="838200" y="685801"/>
            <a:ext cx="10515600" cy="5491163"/>
          </a:xfrm>
        </p:spPr>
        <p:txBody>
          <a:bodyPr/>
          <a:lstStyle/>
          <a:p>
            <a:pPr algn="just"/>
            <a:r>
              <a:rPr lang="pt-BR" sz="3200" dirty="0">
                <a:latin typeface="Arial Unicode MS" panose="020B0604020202020204" pitchFamily="34" charset="-128"/>
              </a:rPr>
              <a:t>Entretanto, muitas empresas, com o objetivo de manter o foco de seu negócio na atividade-fim (objeto principal do seu negócio) têm transferido a importação de mercadorias (atividade-meio) para empresas especializadas nessas operações, tais como, as trading </a:t>
            </a:r>
            <a:r>
              <a:rPr lang="pt-BR" sz="3200" dirty="0" err="1">
                <a:latin typeface="Arial Unicode MS" panose="020B0604020202020204" pitchFamily="34" charset="-128"/>
              </a:rPr>
              <a:t>companies</a:t>
            </a:r>
            <a:r>
              <a:rPr lang="pt-BR" sz="3200" dirty="0">
                <a:latin typeface="Arial Unicode MS" panose="020B0604020202020204" pitchFamily="34" charset="-128"/>
              </a:rPr>
              <a:t> ou empresas comerciais importadoras (ECI). A "terceirização" das operações de importação também é uma saída para aquelas empresas que não possuem experiência ou não efetuam operações de comércio exterior com frequência.</a:t>
            </a:r>
          </a:p>
          <a:p>
            <a:endParaRPr lang="pt-BR" dirty="0"/>
          </a:p>
        </p:txBody>
      </p:sp>
    </p:spTree>
    <p:extLst>
      <p:ext uri="{BB962C8B-B14F-4D97-AF65-F5344CB8AC3E}">
        <p14:creationId xmlns:p14="http://schemas.microsoft.com/office/powerpoint/2010/main" val="117173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t>
            </a:r>
            <a:endParaRPr lang="pt-BR" dirty="0"/>
          </a:p>
        </p:txBody>
      </p:sp>
      <p:sp>
        <p:nvSpPr>
          <p:cNvPr id="3" name="Espaço Reservado para Conteúdo 2"/>
          <p:cNvSpPr>
            <a:spLocks noGrp="1"/>
          </p:cNvSpPr>
          <p:nvPr>
            <p:ph idx="1"/>
          </p:nvPr>
        </p:nvSpPr>
        <p:spPr>
          <a:xfrm>
            <a:off x="838200" y="685801"/>
            <a:ext cx="10515600" cy="5491163"/>
          </a:xfrm>
        </p:spPr>
        <p:txBody>
          <a:bodyPr>
            <a:normAutofit lnSpcReduction="10000"/>
          </a:bodyPr>
          <a:lstStyle/>
          <a:p>
            <a:pPr algn="just"/>
            <a:r>
              <a:rPr lang="pt-BR" sz="4000" dirty="0"/>
              <a:t>Essa terceirização também é chamada de importação indireta e ocorre quando as operações de importação são realizadas por meio de terceira pessoa, a qual simplesmente presta um serviço para a empresa nacional, ou realiza efetivamente a operação de importação, revendendo as mercadorias importadas para pessoa jurídica predeterminada.</a:t>
            </a:r>
          </a:p>
          <a:p>
            <a:endParaRPr lang="pt-BR" dirty="0"/>
          </a:p>
        </p:txBody>
      </p:sp>
    </p:spTree>
    <p:extLst>
      <p:ext uri="{BB962C8B-B14F-4D97-AF65-F5344CB8AC3E}">
        <p14:creationId xmlns:p14="http://schemas.microsoft.com/office/powerpoint/2010/main" val="17070606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 </a:t>
            </a:r>
            <a:r>
              <a:rPr lang="pt-BR" b="1" dirty="0" smtClean="0">
                <a:solidFill>
                  <a:srgbClr val="0070C0"/>
                </a:solidFill>
              </a:rPr>
              <a:t>Importação </a:t>
            </a:r>
            <a:r>
              <a:rPr lang="pt-BR" b="1" dirty="0">
                <a:solidFill>
                  <a:srgbClr val="0070C0"/>
                </a:solidFill>
              </a:rPr>
              <a:t>por conta e ordem de terceiro</a:t>
            </a:r>
            <a:r>
              <a:rPr lang="pt-BR" dirty="0">
                <a:solidFill>
                  <a:srgbClr val="0070C0"/>
                </a:solidFill>
              </a:rPr>
              <a:t>:</a:t>
            </a:r>
            <a:r>
              <a:rPr lang="pt-BR" dirty="0"/>
              <a:t/>
            </a:r>
            <a:br>
              <a:rPr lang="pt-BR" dirty="0"/>
            </a:br>
            <a:endParaRPr lang="pt-BR" dirty="0"/>
          </a:p>
        </p:txBody>
      </p:sp>
      <p:sp>
        <p:nvSpPr>
          <p:cNvPr id="3" name="Espaço Reservado para Conteúdo 2"/>
          <p:cNvSpPr>
            <a:spLocks noGrp="1"/>
          </p:cNvSpPr>
          <p:nvPr>
            <p:ph idx="1"/>
          </p:nvPr>
        </p:nvSpPr>
        <p:spPr>
          <a:xfrm>
            <a:off x="838200" y="1392384"/>
            <a:ext cx="10515600" cy="5091545"/>
          </a:xfrm>
        </p:spPr>
        <p:txBody>
          <a:bodyPr>
            <a:normAutofit/>
          </a:bodyPr>
          <a:lstStyle/>
          <a:p>
            <a:pPr algn="just"/>
            <a:r>
              <a:rPr lang="pt-BR" sz="3200" dirty="0">
                <a:latin typeface="Arial Unicode MS" panose="020B0604020202020204" pitchFamily="34" charset="-128"/>
              </a:rPr>
              <a:t>Podemos definir importação por conta e ordem de terceiro como sendo um serviço prestado por uma pessoa jurídica, a importadora, a qual promove, em seu nome, o despacho aduaneiro de importação de mercadorias adquiridas por outra pessoa jurídica, o adquirente, em razão de contrato previamente firmado, que poderá compreender ainda a prestação de outros serviços relacionados com a transação comercial, como a realização de cotação de preços e a intermediação comercial.</a:t>
            </a:r>
          </a:p>
          <a:p>
            <a:endParaRPr lang="pt-BR" dirty="0"/>
          </a:p>
        </p:txBody>
      </p:sp>
    </p:spTree>
    <p:extLst>
      <p:ext uri="{BB962C8B-B14F-4D97-AF65-F5344CB8AC3E}">
        <p14:creationId xmlns:p14="http://schemas.microsoft.com/office/powerpoint/2010/main" val="29923700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t>
            </a:r>
            <a:br>
              <a:rPr lang="pt-BR" dirty="0" smtClean="0"/>
            </a:br>
            <a:endParaRPr lang="pt-BR" dirty="0"/>
          </a:p>
        </p:txBody>
      </p:sp>
      <p:sp>
        <p:nvSpPr>
          <p:cNvPr id="3" name="Espaço Reservado para Conteúdo 2"/>
          <p:cNvSpPr>
            <a:spLocks noGrp="1"/>
          </p:cNvSpPr>
          <p:nvPr>
            <p:ph idx="1"/>
          </p:nvPr>
        </p:nvSpPr>
        <p:spPr>
          <a:xfrm>
            <a:off x="838200" y="914401"/>
            <a:ext cx="10515600" cy="5262563"/>
          </a:xfrm>
        </p:spPr>
        <p:txBody>
          <a:bodyPr>
            <a:normAutofit lnSpcReduction="10000"/>
          </a:bodyPr>
          <a:lstStyle/>
          <a:p>
            <a:pPr algn="just"/>
            <a:r>
              <a:rPr lang="pt-BR" sz="3200" dirty="0">
                <a:latin typeface="Arial Unicode MS" panose="020B0604020202020204" pitchFamily="34" charset="-128"/>
              </a:rPr>
              <a:t>Assim, na importação por conta e ordem, embora a atuação da empresa importadora possa abranger desde a simples execução do despacho de importação até a intermediação da negociação no exterior, contratação do transporte, seguro, entre outros, o importador de fato é a adquirente, a mandante da importação, aquela que efetivamente faz vir à mercadoria de outro País, em razão da compra internacional; embora, nesse caso, o faça por via de interposta pessoa, a importadora por conta e ordem, que é uma mera mandatária da adquirente</a:t>
            </a:r>
            <a:endParaRPr lang="pt-BR" sz="3200" dirty="0"/>
          </a:p>
        </p:txBody>
      </p:sp>
    </p:spTree>
    <p:extLst>
      <p:ext uri="{BB962C8B-B14F-4D97-AF65-F5344CB8AC3E}">
        <p14:creationId xmlns:p14="http://schemas.microsoft.com/office/powerpoint/2010/main" val="23024761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t>
            </a:r>
            <a:br>
              <a:rPr lang="pt-BR" dirty="0" smtClean="0"/>
            </a:br>
            <a:endParaRPr lang="pt-BR" dirty="0"/>
          </a:p>
        </p:txBody>
      </p:sp>
      <p:sp>
        <p:nvSpPr>
          <p:cNvPr id="3" name="Espaço Reservado para Conteúdo 2"/>
          <p:cNvSpPr>
            <a:spLocks noGrp="1"/>
          </p:cNvSpPr>
          <p:nvPr>
            <p:ph idx="1"/>
          </p:nvPr>
        </p:nvSpPr>
        <p:spPr>
          <a:xfrm>
            <a:off x="838200" y="893620"/>
            <a:ext cx="10515600" cy="5283345"/>
          </a:xfrm>
        </p:spPr>
        <p:txBody>
          <a:bodyPr>
            <a:normAutofit lnSpcReduction="10000"/>
          </a:bodyPr>
          <a:lstStyle/>
          <a:p>
            <a:pPr algn="just"/>
            <a:endParaRPr lang="pt-BR" sz="3200" dirty="0">
              <a:latin typeface="Arial Unicode MS" panose="020B0604020202020204" pitchFamily="34" charset="-128"/>
            </a:endParaRPr>
          </a:p>
          <a:p>
            <a:pPr algn="just"/>
            <a:r>
              <a:rPr lang="pt-BR" sz="3200" dirty="0">
                <a:latin typeface="Arial Unicode MS" panose="020B0604020202020204" pitchFamily="34" charset="-128"/>
              </a:rPr>
              <a:t>Em última análise, é a adquirente que pactua a compra internacional e dispõe de capacidade econômica para o pagamento, pela via cambial, da importação. Entretanto, diferentemente do que ocorre na importação por encomenda, a operação cambial para pagamento de uma importação por conta e ordem é realizada em nome da adquirente, conforme estabelece o Regulamento do Mercado de Câmbio e Capitais Internacionais do Banco Central do Brasil (Bacen).</a:t>
            </a:r>
          </a:p>
          <a:p>
            <a:endParaRPr lang="pt-BR" dirty="0"/>
          </a:p>
        </p:txBody>
      </p:sp>
    </p:spTree>
    <p:extLst>
      <p:ext uri="{BB962C8B-B14F-4D97-AF65-F5344CB8AC3E}">
        <p14:creationId xmlns:p14="http://schemas.microsoft.com/office/powerpoint/2010/main" val="42324896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t>
            </a:r>
            <a:br>
              <a:rPr lang="pt-BR" dirty="0" smtClean="0"/>
            </a:br>
            <a:endParaRPr lang="pt-BR" dirty="0"/>
          </a:p>
        </p:txBody>
      </p:sp>
      <p:sp>
        <p:nvSpPr>
          <p:cNvPr id="3" name="Espaço Reservado para Conteúdo 2"/>
          <p:cNvSpPr>
            <a:spLocks noGrp="1"/>
          </p:cNvSpPr>
          <p:nvPr>
            <p:ph idx="1"/>
          </p:nvPr>
        </p:nvSpPr>
        <p:spPr>
          <a:xfrm>
            <a:off x="838200" y="852055"/>
            <a:ext cx="10515600" cy="5324908"/>
          </a:xfrm>
        </p:spPr>
        <p:txBody>
          <a:bodyPr/>
          <a:lstStyle/>
          <a:p>
            <a:pPr algn="just"/>
            <a:r>
              <a:rPr lang="pt-BR" sz="4000" dirty="0">
                <a:latin typeface="Arial Unicode MS" panose="020B0604020202020204" pitchFamily="34" charset="-128"/>
              </a:rPr>
              <a:t>Dessa forma, mesmo que a importadora por conta e ordem efetue os pagamentos ao fornecedor estrangeiro, antecipados ou não, não se caracteriza uma operação por sua conta própria, mas, sim, entre o exportador estrangeiro e a empresa adquirente, pois dela se originam os recursos financeiros.</a:t>
            </a:r>
          </a:p>
          <a:p>
            <a:endParaRPr lang="pt-BR" dirty="0"/>
          </a:p>
        </p:txBody>
      </p:sp>
    </p:spTree>
    <p:extLst>
      <p:ext uri="{BB962C8B-B14F-4D97-AF65-F5344CB8AC3E}">
        <p14:creationId xmlns:p14="http://schemas.microsoft.com/office/powerpoint/2010/main" val="9126325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168</TotalTime>
  <Words>1079</Words>
  <Application>Microsoft Office PowerPoint</Application>
  <PresentationFormat>Widescreen</PresentationFormat>
  <Paragraphs>51</Paragraphs>
  <Slides>17</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17</vt:i4>
      </vt:variant>
    </vt:vector>
  </HeadingPairs>
  <TitlesOfParts>
    <vt:vector size="25" baseType="lpstr">
      <vt:lpstr>Arial Unicode MS</vt:lpstr>
      <vt:lpstr>Aharoni</vt:lpstr>
      <vt:lpstr>Arial</vt:lpstr>
      <vt:lpstr>MV Boli</vt:lpstr>
      <vt:lpstr>Trebuchet MS</vt:lpstr>
      <vt:lpstr>Wingdings</vt:lpstr>
      <vt:lpstr>Wingdings 3</vt:lpstr>
      <vt:lpstr>Facetado</vt:lpstr>
      <vt:lpstr>Apresentação do PowerPoint</vt:lpstr>
      <vt:lpstr>Apresentação do PowerPoint</vt:lpstr>
      <vt:lpstr> Introdução: </vt:lpstr>
      <vt:lpstr>.</vt:lpstr>
      <vt:lpstr>.</vt:lpstr>
      <vt:lpstr> Importação por conta e ordem de terceiro: </vt:lpstr>
      <vt:lpstr>. </vt:lpstr>
      <vt:lpstr>. </vt:lpstr>
      <vt:lpstr>. </vt:lpstr>
      <vt:lpstr> Contrato prévio: </vt:lpstr>
      <vt:lpstr>Nota Fiscal de Entrada: </vt:lpstr>
      <vt:lpstr>. </vt:lpstr>
      <vt:lpstr>Escrituração contábil: </vt:lpstr>
      <vt:lpstr>Nota Fiscal de Saída: </vt:lpstr>
      <vt:lpstr>. </vt:lpstr>
      <vt:lpstr>CONCLUSÃO</vt:lpstr>
      <vt:lpstr>   Muito Obrigado Carlos Lima Técnico Tributário da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Carlão Carlos</dc:creator>
  <cp:lastModifiedBy>Carlão Carlos</cp:lastModifiedBy>
  <cp:revision>20</cp:revision>
  <dcterms:created xsi:type="dcterms:W3CDTF">2016-09-14T17:55:10Z</dcterms:created>
  <dcterms:modified xsi:type="dcterms:W3CDTF">2016-09-19T14:18:20Z</dcterms:modified>
</cp:coreProperties>
</file>