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2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4" r:id="rId10"/>
    <p:sldId id="472" r:id="rId11"/>
    <p:sldId id="476" r:id="rId12"/>
    <p:sldId id="473" r:id="rId13"/>
    <p:sldId id="283" r:id="rId1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00CC66"/>
    <a:srgbClr val="FFFF66"/>
    <a:srgbClr val="3399FF"/>
    <a:srgbClr val="924242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4" autoAdjust="0"/>
    <p:restoredTop sz="94309" autoAdjust="0"/>
  </p:normalViewPr>
  <p:slideViewPr>
    <p:cSldViewPr>
      <p:cViewPr>
        <p:scale>
          <a:sx n="64" d="100"/>
          <a:sy n="64" d="100"/>
        </p:scale>
        <p:origin x="1830" y="192"/>
      </p:cViewPr>
      <p:guideLst>
        <p:guide orient="horz" pos="2886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589D8F-E97C-45CD-B80F-FDAFCA125F17}" type="datetimeFigureOut">
              <a:rPr lang="pt-BR"/>
              <a:pPr>
                <a:defRPr/>
              </a:pPr>
              <a:t>22/09/2016</a:t>
            </a:fld>
            <a:endParaRPr lang="pt-B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F7767A-DB3F-4931-843D-033B92F0DA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87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7DEE4E1-9FB5-44BA-A8D6-96F17CE2D2AD}" type="datetimeFigureOut">
              <a:rPr lang="pt-BR"/>
              <a:pPr>
                <a:defRPr/>
              </a:pPr>
              <a:t>22/09/2016</a:t>
            </a:fld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0464E4-9C43-4313-B17B-F470A5E919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3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448447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081158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569680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999917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01828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2077711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628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946446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773185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609905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und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ovec%20Parametros%20VA%202016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ap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8594" y="2564904"/>
            <a:ext cx="8786812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2B2B2">
                <a:alpha val="74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Port. 233/12</a:t>
            </a:r>
          </a:p>
          <a:p>
            <a:pPr algn="ctr" eaLnBrk="1" hangingPunct="1"/>
            <a:r>
              <a:rPr lang="pt-BR" altLang="pt-BR" sz="36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Ciclo de Estudos do MOVEC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83768" y="4077072"/>
            <a:ext cx="6320159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2B2B2">
                <a:alpha val="74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400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 José </a:t>
            </a:r>
            <a:r>
              <a:rPr lang="pt-BR" altLang="pt-BR" sz="2400" dirty="0" err="1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Pritsch</a:t>
            </a:r>
            <a:endParaRPr lang="pt-BR" altLang="pt-BR" sz="2400" dirty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1" hangingPunct="1"/>
            <a:r>
              <a:rPr lang="pt-BR" altLang="pt-BR" sz="2400" b="1" dirty="0">
                <a:solidFill>
                  <a:srgbClr val="0033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Setembro/2016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CONTENCIOSO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7178" y="1268760"/>
            <a:ext cx="8629317" cy="4608512"/>
          </a:xfrm>
        </p:spPr>
        <p:txBody>
          <a:bodyPr/>
          <a:lstStyle/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Das Impugnações, dos recursos e dos pedidos de revisão (art. 40 a 42):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Quem, como, quando, formalidade, alegações, provas, documentos, limites, ....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Do julgamento (art. 43 a 57):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Formato de cada instancia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Impedimentos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Saneamento dos processos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Forma de indicação dos julgadores e membros Conselheiros</a:t>
            </a:r>
          </a:p>
        </p:txBody>
      </p:sp>
    </p:spTree>
    <p:extLst>
      <p:ext uri="{BB962C8B-B14F-4D97-AF65-F5344CB8AC3E}">
        <p14:creationId xmlns:p14="http://schemas.microsoft.com/office/powerpoint/2010/main" val="120309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Enquadramento Exemplo</a:t>
            </a:r>
            <a:endParaRPr lang="pt-B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1" y="1412776"/>
            <a:ext cx="7869561" cy="4464496"/>
          </a:xfrm>
        </p:spPr>
        <p:txBody>
          <a:bodyPr/>
          <a:lstStyle/>
          <a:p>
            <a:pPr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Saída de produção registrada em CFOP não válido, por empresa NN0</a:t>
            </a:r>
          </a:p>
          <a:p>
            <a:pPr lvl="1"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Amparo: Art. 4º, I; art. 6º, I; art. 5º, I.</a:t>
            </a:r>
          </a:p>
          <a:p>
            <a:pPr lvl="1" fontAlgn="ctr"/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integra o cálculo previsto no art. 20, II</a:t>
            </a:r>
          </a:p>
          <a:p>
            <a:pPr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Saída de produtor primário com destino a consumidor de SC (prestação de contas após prazo):</a:t>
            </a:r>
          </a:p>
          <a:p>
            <a:pPr lvl="1"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Amparo: Art. 4º, IV; art. 5, IV; art. 6º, I.</a:t>
            </a:r>
          </a:p>
          <a:p>
            <a:pPr lvl="1" fontAlgn="ctr"/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integrou o cálculo previsto no art. 20, V</a:t>
            </a:r>
          </a:p>
        </p:txBody>
      </p:sp>
    </p:spTree>
    <p:extLst>
      <p:ext uri="{BB962C8B-B14F-4D97-AF65-F5344CB8AC3E}">
        <p14:creationId xmlns:p14="http://schemas.microsoft.com/office/powerpoint/2010/main" val="218065832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Agradecimentos</a:t>
            </a:r>
            <a:endParaRPr lang="pt-BR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1" y="1412776"/>
            <a:ext cx="7869561" cy="4464496"/>
          </a:xfrm>
        </p:spPr>
        <p:txBody>
          <a:bodyPr/>
          <a:lstStyle/>
          <a:p>
            <a:pPr marL="0" indent="0" fontAlgn="ctr"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grupo responsável por colaborar nas adequações da Portaria</a:t>
            </a:r>
          </a:p>
          <a:p>
            <a:pPr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Rubian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Bittencourt</a:t>
            </a:r>
          </a:p>
          <a:p>
            <a:pPr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José Ronaldo Machado</a:t>
            </a:r>
          </a:p>
          <a:p>
            <a:pPr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Luiz Fernando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Cascaes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font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Moacir Mario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Rovaris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fontAlgn="ctr"/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Precila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Andrade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Tadiotto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Villar</a:t>
            </a:r>
          </a:p>
        </p:txBody>
      </p:sp>
    </p:spTree>
    <p:extLst>
      <p:ext uri="{BB962C8B-B14F-4D97-AF65-F5344CB8AC3E}">
        <p14:creationId xmlns:p14="http://schemas.microsoft.com/office/powerpoint/2010/main" val="8337963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ap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916113"/>
            <a:ext cx="382746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HIERARQUIA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640960" cy="48245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Repartição tributária: Art. 158 da CF</a:t>
            </a:r>
          </a:p>
          <a:p>
            <a:pPr lvl="1" algn="just">
              <a:spcBef>
                <a:spcPts val="600"/>
              </a:spcBef>
            </a:pPr>
            <a:r>
              <a:rPr lang="pt-BR" altLang="pt-BR" dirty="0"/>
              <a:t>Repasse conforme índice: sendo 3/4 por VA e 1/4 conforme lei estadual</a:t>
            </a:r>
          </a:p>
          <a:p>
            <a:pPr lvl="1" algn="just">
              <a:spcBef>
                <a:spcPts val="600"/>
              </a:spcBef>
            </a:pPr>
            <a:r>
              <a:rPr lang="pt-BR" altLang="pt-BR" dirty="0"/>
              <a:t>LC disporá sobre IPM e VA</a:t>
            </a:r>
          </a:p>
          <a:p>
            <a:pPr algn="just">
              <a:spcBef>
                <a:spcPts val="600"/>
              </a:spcBef>
            </a:pPr>
            <a:r>
              <a:rPr lang="pt-BR" dirty="0"/>
              <a:t>LC Federal 63/90 (art. 3º) – define a apuração</a:t>
            </a:r>
          </a:p>
          <a:p>
            <a:pPr algn="just">
              <a:spcBef>
                <a:spcPts val="600"/>
              </a:spcBef>
            </a:pPr>
            <a:r>
              <a:rPr lang="pt-BR" dirty="0"/>
              <a:t>Artigo 133 da CE-SC: Repartição das receitas</a:t>
            </a:r>
          </a:p>
          <a:p>
            <a:pPr lvl="1" algn="just">
              <a:spcBef>
                <a:spcPts val="600"/>
              </a:spcBef>
            </a:pPr>
            <a:r>
              <a:rPr lang="pt-BR" dirty="0"/>
              <a:t>Participação dos municípios através das Associações</a:t>
            </a:r>
          </a:p>
          <a:p>
            <a:pPr algn="just">
              <a:spcBef>
                <a:spcPts val="600"/>
              </a:spcBef>
            </a:pPr>
            <a:r>
              <a:rPr lang="pt-BR" dirty="0"/>
              <a:t>Lei 7.721/89 – composição do IPM</a:t>
            </a:r>
          </a:p>
          <a:p>
            <a:pPr algn="just">
              <a:spcBef>
                <a:spcPts val="600"/>
              </a:spcBef>
            </a:pPr>
            <a:r>
              <a:rPr lang="pt-BR" dirty="0"/>
              <a:t>Decreto 3.592/2010</a:t>
            </a:r>
          </a:p>
          <a:p>
            <a:pPr algn="just">
              <a:spcBef>
                <a:spcPts val="600"/>
              </a:spcBef>
            </a:pPr>
            <a:r>
              <a:rPr lang="pt-BR" dirty="0"/>
              <a:t>Portaria 233/2012 </a:t>
            </a:r>
            <a:r>
              <a:rPr lang="pt-BR" dirty="0">
                <a:sym typeface="Wingdings" panose="05000000000000000000" pitchFamily="2" charset="2"/>
              </a:rPr>
              <a:t> regulamento toda apuração</a:t>
            </a:r>
            <a:endParaRPr lang="pt-BR" dirty="0"/>
          </a:p>
          <a:p>
            <a:pPr algn="just">
              <a:spcBef>
                <a:spcPts val="600"/>
              </a:spcBef>
            </a:pPr>
            <a:endParaRPr lang="pt-BR" altLang="pt-BR" dirty="0"/>
          </a:p>
          <a:p>
            <a:pPr lvl="1">
              <a:spcBef>
                <a:spcPts val="600"/>
              </a:spcBef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48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PORTARIA 233/12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583" y="1628800"/>
            <a:ext cx="7941569" cy="424847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pt-BR" dirty="0"/>
              <a:t>Definição do IPM e apuração do VA</a:t>
            </a:r>
            <a:r>
              <a:rPr lang="pt-BR" dirty="0">
                <a:sym typeface="Wingdings" panose="05000000000000000000" pitchFamily="2" charset="2"/>
              </a:rPr>
              <a:t>  </a:t>
            </a:r>
            <a:r>
              <a:rPr lang="pt-BR" dirty="0"/>
              <a:t>num único documento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Definição se mantém ao longo dos anos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Garantia de tratamento igualitário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Segurança e certeza: Uniformidade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Evita pressões, desconfortos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Transparência na forma de cálculo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Até hoje sofreu 8 pacotes de alterações</a:t>
            </a:r>
          </a:p>
        </p:txBody>
      </p:sp>
    </p:spTree>
    <p:extLst>
      <p:ext uri="{BB962C8B-B14F-4D97-AF65-F5344CB8AC3E}">
        <p14:creationId xmlns:p14="http://schemas.microsoft.com/office/powerpoint/2010/main" val="230586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ESTRUTURA PORT. 233/12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361974" cy="432048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pt-BR" altLang="pt-BR" dirty="0"/>
              <a:t>Definição do IPM </a:t>
            </a:r>
            <a:r>
              <a:rPr lang="pt-BR" altLang="pt-BR" dirty="0">
                <a:sym typeface="Wingdings" panose="05000000000000000000" pitchFamily="2" charset="2"/>
              </a:rPr>
              <a:t> </a:t>
            </a:r>
            <a:r>
              <a:rPr lang="pt-BR" altLang="pt-BR" dirty="0"/>
              <a:t>art. 2º a 3º-A </a:t>
            </a:r>
          </a:p>
          <a:p>
            <a:pPr algn="just">
              <a:spcBef>
                <a:spcPts val="600"/>
              </a:spcBef>
            </a:pPr>
            <a:r>
              <a:rPr lang="pt-BR" altLang="pt-BR" dirty="0"/>
              <a:t>Definição de Valor Adicionado </a:t>
            </a:r>
            <a:r>
              <a:rPr lang="pt-BR" altLang="pt-BR" dirty="0">
                <a:sym typeface="Wingdings" panose="05000000000000000000" pitchFamily="2" charset="2"/>
              </a:rPr>
              <a:t> </a:t>
            </a:r>
            <a:r>
              <a:rPr lang="pt-BR" altLang="pt-BR" dirty="0"/>
              <a:t>art. 4º, 6º e 7º</a:t>
            </a:r>
          </a:p>
          <a:p>
            <a:pPr algn="just">
              <a:spcBef>
                <a:spcPts val="600"/>
              </a:spcBef>
            </a:pPr>
            <a:r>
              <a:rPr lang="pt-BR" altLang="pt-BR" dirty="0"/>
              <a:t>Documentos e valor </a:t>
            </a:r>
            <a:r>
              <a:rPr lang="pt-BR" altLang="pt-BR" dirty="0">
                <a:sym typeface="Wingdings" panose="05000000000000000000" pitchFamily="2" charset="2"/>
              </a:rPr>
              <a:t></a:t>
            </a:r>
            <a:r>
              <a:rPr lang="pt-BR" altLang="pt-BR" dirty="0"/>
              <a:t> art. 5º e 8º a 19</a:t>
            </a:r>
          </a:p>
          <a:p>
            <a:pPr algn="just">
              <a:spcBef>
                <a:spcPts val="600"/>
              </a:spcBef>
            </a:pPr>
            <a:r>
              <a:rPr lang="pt-BR" altLang="pt-BR" dirty="0"/>
              <a:t>Sistema de Cálculo </a:t>
            </a:r>
            <a:r>
              <a:rPr lang="pt-BR" altLang="pt-BR" dirty="0">
                <a:sym typeface="Wingdings" panose="05000000000000000000" pitchFamily="2" charset="2"/>
              </a:rPr>
              <a:t></a:t>
            </a:r>
            <a:r>
              <a:rPr lang="pt-BR" altLang="pt-BR" dirty="0"/>
              <a:t> art. 20 a 28 (parâmetros)</a:t>
            </a:r>
          </a:p>
          <a:p>
            <a:pPr algn="just">
              <a:spcBef>
                <a:spcPts val="600"/>
              </a:spcBef>
            </a:pPr>
            <a:r>
              <a:rPr lang="pt-BR" altLang="pt-BR" dirty="0"/>
              <a:t>Acompanhamento </a:t>
            </a:r>
            <a:r>
              <a:rPr lang="pt-BR" altLang="pt-BR" dirty="0">
                <a:sym typeface="Wingdings" panose="05000000000000000000" pitchFamily="2" charset="2"/>
              </a:rPr>
              <a:t> art. 29 a 33</a:t>
            </a:r>
            <a:endParaRPr lang="pt-BR" altLang="pt-BR" dirty="0"/>
          </a:p>
          <a:p>
            <a:pPr algn="just">
              <a:spcBef>
                <a:spcPts val="600"/>
              </a:spcBef>
            </a:pPr>
            <a:r>
              <a:rPr lang="pt-BR" altLang="pt-BR" dirty="0"/>
              <a:t>Malha/Auditoria </a:t>
            </a:r>
            <a:r>
              <a:rPr lang="pt-BR" altLang="pt-BR" dirty="0">
                <a:sym typeface="Wingdings" panose="05000000000000000000" pitchFamily="2" charset="2"/>
              </a:rPr>
              <a:t></a:t>
            </a:r>
            <a:r>
              <a:rPr lang="pt-BR" altLang="pt-BR" dirty="0"/>
              <a:t> art. 34 a 39</a:t>
            </a:r>
          </a:p>
          <a:p>
            <a:pPr algn="just">
              <a:spcBef>
                <a:spcPts val="600"/>
              </a:spcBef>
            </a:pPr>
            <a:r>
              <a:rPr lang="pt-BR" altLang="pt-BR" dirty="0"/>
              <a:t>Contencioso </a:t>
            </a:r>
            <a:r>
              <a:rPr lang="pt-BR" altLang="pt-BR" dirty="0">
                <a:sym typeface="Wingdings" panose="05000000000000000000" pitchFamily="2" charset="2"/>
              </a:rPr>
              <a:t> art. 40 a 59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t-BR" altLang="pt-BR" dirty="0">
                <a:sym typeface="Wingdings" panose="05000000000000000000" pitchFamily="2" charset="2"/>
              </a:rPr>
              <a:t>Necessário reeditar com readequações</a:t>
            </a:r>
          </a:p>
        </p:txBody>
      </p:sp>
    </p:spTree>
    <p:extLst>
      <p:ext uri="{BB962C8B-B14F-4D97-AF65-F5344CB8AC3E}">
        <p14:creationId xmlns:p14="http://schemas.microsoft.com/office/powerpoint/2010/main" val="3891150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DEFINIÇÃO DE VA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7" y="1412776"/>
            <a:ext cx="8373615" cy="4320480"/>
          </a:xfrm>
        </p:spPr>
        <p:txBody>
          <a:bodyPr/>
          <a:lstStyle/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O VA corresponderá, em cada ano civil, para cada Município (art. 4º lista18 situações)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nas operações realizadas por optante ao SN, 32% sobre a receita bruta sujeita ao ICMS (II)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Serão consideradas as operações e prestações ( art. 6º): fato gerador, imunes, sem incidência, com mercadorias e insumos ....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Não serão consideradas (art. 7º lista 17 casos): estoques, depósito, uso/consumo, ....</a:t>
            </a:r>
          </a:p>
        </p:txBody>
      </p:sp>
    </p:spTree>
    <p:extLst>
      <p:ext uri="{BB962C8B-B14F-4D97-AF65-F5344CB8AC3E}">
        <p14:creationId xmlns:p14="http://schemas.microsoft.com/office/powerpoint/2010/main" val="3431333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DO EMBASAMENTO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7179" y="1412776"/>
            <a:ext cx="8361974" cy="4464496"/>
          </a:xfrm>
        </p:spPr>
        <p:txBody>
          <a:bodyPr/>
          <a:lstStyle/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VA será apurado com base (art. 5º lista 20)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na receita sobre operações sujeitas ao ICMS, informadas no DAS-D, pelo optante ao SN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Art. 8º ao 18 – Complementam várias situações específicas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Produção primária própria vinda de outro município, integração entre pessoas físicas, ....</a:t>
            </a:r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Consignação, marketing direto, entrega por outra filial, refeições industriais, TTD, transporte (80%), casos com energia elétrica, .....</a:t>
            </a:r>
          </a:p>
        </p:txBody>
      </p:sp>
    </p:spTree>
    <p:extLst>
      <p:ext uri="{BB962C8B-B14F-4D97-AF65-F5344CB8AC3E}">
        <p14:creationId xmlns:p14="http://schemas.microsoft.com/office/powerpoint/2010/main" val="347681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SISTEMA DE CÁLCULO OU PARÂMETROS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7179" y="1484784"/>
            <a:ext cx="8341286" cy="4464496"/>
          </a:xfrm>
        </p:spPr>
        <p:txBody>
          <a:bodyPr/>
          <a:lstStyle/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Semanalmente SEF consolida o VA por IE, a participação % do município no VA (art. 20 – são 17 situações):              </a:t>
            </a:r>
            <a:r>
              <a:rPr lang="pt-BR" dirty="0">
                <a:hlinkClick r:id="rId2" action="ppaction://hlinkfile"/>
              </a:rPr>
              <a:t>......</a:t>
            </a:r>
            <a:endParaRPr lang="pt-BR" dirty="0"/>
          </a:p>
          <a:p>
            <a:pPr marL="832061" lvl="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32% sobre as receitas sujeitas ao ICMS declaradas na DAS-D à RFB por optante ao SN (III)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Art. 21 – Mudança de domicilio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Art. 22 e 26 – o VA será zerado 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Art. 23 e 24 – limitam as exclusões do quadro 51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Art. 25 – apuração pela coluna base de cálculo</a:t>
            </a:r>
          </a:p>
        </p:txBody>
      </p:sp>
    </p:spTree>
    <p:extLst>
      <p:ext uri="{BB962C8B-B14F-4D97-AF65-F5344CB8AC3E}">
        <p14:creationId xmlns:p14="http://schemas.microsoft.com/office/powerpoint/2010/main" val="236803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294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GAAVA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551" y="1556792"/>
            <a:ext cx="8064897" cy="4104456"/>
          </a:xfrm>
        </p:spPr>
        <p:txBody>
          <a:bodyPr/>
          <a:lstStyle/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Trata do acompanhamento da apuração do valor adicionado (art. 29 a 33)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Usuários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Acesso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Atribuições (art. 31) </a:t>
            </a:r>
            <a:r>
              <a:rPr lang="pt-BR" dirty="0">
                <a:sym typeface="Wingdings" panose="05000000000000000000" pitchFamily="2" charset="2"/>
              </a:rPr>
              <a:t> sugerir parâmetros e filtros; acompanhar e colaborar na apuração</a:t>
            </a:r>
            <a:r>
              <a:rPr lang="pt-BR" dirty="0"/>
              <a:t>.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...</a:t>
            </a:r>
          </a:p>
          <a:p>
            <a:pPr marL="432011" indent="-4320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107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648072"/>
          </a:xfrm>
        </p:spPr>
        <p:txBody>
          <a:bodyPr/>
          <a:lstStyle/>
          <a:p>
            <a:r>
              <a:rPr lang="pt-BR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AUDITORIA – art. 34 a 39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8424936" cy="4608512"/>
          </a:xfrm>
        </p:spPr>
        <p:txBody>
          <a:bodyPr/>
          <a:lstStyle/>
          <a:p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SEF lista possíveis inconsistências</a:t>
            </a:r>
          </a:p>
          <a:p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Objetivo: confirmar ou adequar o VA</a:t>
            </a:r>
          </a:p>
          <a:p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Segurança e uniformidade: Análise restrita aos motivos do filtro</a:t>
            </a:r>
          </a:p>
          <a:p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Na dúvida solicita esclarecimentos, provas, informações e/ou justificativas</a:t>
            </a:r>
          </a:p>
          <a:p>
            <a:pPr lvl="1"/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Caso aceitável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exclui</a:t>
            </a:r>
          </a:p>
          <a:p>
            <a:pPr lvl="1"/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Caso inconsistência persistir  débito</a:t>
            </a:r>
          </a:p>
          <a:p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Solicitação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“... não prejudicar a defesa ...”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8454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11038</TotalTime>
  <Words>723</Words>
  <Application>Microsoft Office PowerPoint</Application>
  <PresentationFormat>Apresentação na tela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Wingdings</vt:lpstr>
      <vt:lpstr>Calibri</vt:lpstr>
      <vt:lpstr>Verdana</vt:lpstr>
      <vt:lpstr>Arial</vt:lpstr>
      <vt:lpstr>Design padrão</vt:lpstr>
      <vt:lpstr>Apresentação do PowerPoint</vt:lpstr>
      <vt:lpstr>HIERARQUIA</vt:lpstr>
      <vt:lpstr>PORTARIA 233/12</vt:lpstr>
      <vt:lpstr>ESTRUTURA PORT. 233/12</vt:lpstr>
      <vt:lpstr>DEFINIÇÃO DE VA</vt:lpstr>
      <vt:lpstr>DO EMBASAMENTO</vt:lpstr>
      <vt:lpstr>SISTEMA DE CÁLCULO OU PARÂMETROS</vt:lpstr>
      <vt:lpstr>GAAVA</vt:lpstr>
      <vt:lpstr>AUDITORIA – art. 34 a 39</vt:lpstr>
      <vt:lpstr>CONTENCIOSO</vt:lpstr>
      <vt:lpstr>Enquadramento Exemplo</vt:lpstr>
      <vt:lpstr>Agradecimentos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</dc:creator>
  <cp:lastModifiedBy>Ari Pritsch</cp:lastModifiedBy>
  <cp:revision>1093</cp:revision>
  <dcterms:created xsi:type="dcterms:W3CDTF">2009-08-19T14:54:19Z</dcterms:created>
  <dcterms:modified xsi:type="dcterms:W3CDTF">2016-09-22T12:07:40Z</dcterms:modified>
</cp:coreProperties>
</file>