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32" r:id="rId2"/>
    <p:sldId id="445" r:id="rId3"/>
    <p:sldId id="430" r:id="rId4"/>
    <p:sldId id="428" r:id="rId5"/>
    <p:sldId id="439" r:id="rId6"/>
    <p:sldId id="444" r:id="rId7"/>
    <p:sldId id="442" r:id="rId8"/>
    <p:sldId id="440" r:id="rId9"/>
    <p:sldId id="441" r:id="rId10"/>
    <p:sldId id="438" r:id="rId11"/>
    <p:sldId id="429" r:id="rId12"/>
    <p:sldId id="431" r:id="rId13"/>
    <p:sldId id="437" r:id="rId14"/>
    <p:sldId id="283" r:id="rId15"/>
  </p:sldIdLst>
  <p:sldSz cx="9144000" cy="6858000" type="screen4x3"/>
  <p:notesSz cx="6797675" cy="9926638"/>
  <p:embeddedFontLst>
    <p:embeddedFont>
      <p:font typeface="Calibri" panose="020F0502020204030204" pitchFamily="34" charset="0"/>
      <p:regular r:id="rId18"/>
      <p:bold r:id="rId19"/>
      <p:italic r:id="rId20"/>
      <p:boldItalic r:id="rId21"/>
    </p:embeddedFont>
    <p:embeddedFont>
      <p:font typeface="Verdana" panose="020B0604030504040204" pitchFamily="34" charset="0"/>
      <p:regular r:id="rId22"/>
      <p:bold r:id="rId23"/>
      <p:italic r:id="rId24"/>
      <p:boldItalic r:id="rId25"/>
    </p:embeddedFont>
  </p:embeddedFontLst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6">
          <p15:clr>
            <a:srgbClr val="A4A3A4"/>
          </p15:clr>
        </p15:guide>
        <p15:guide id="2" pos="5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CC00"/>
    <a:srgbClr val="00CC66"/>
    <a:srgbClr val="FFFF66"/>
    <a:srgbClr val="3399FF"/>
    <a:srgbClr val="924242"/>
    <a:srgbClr val="CC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69" autoAdjust="0"/>
    <p:restoredTop sz="94309" autoAdjust="0"/>
  </p:normalViewPr>
  <p:slideViewPr>
    <p:cSldViewPr>
      <p:cViewPr varScale="1">
        <p:scale>
          <a:sx n="81" d="100"/>
          <a:sy n="81" d="100"/>
        </p:scale>
        <p:origin x="1349" y="58"/>
      </p:cViewPr>
      <p:guideLst>
        <p:guide orient="horz" pos="2886"/>
        <p:guide pos="5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280"/>
    </p:cViewPr>
  </p:sorterViewPr>
  <p:notesViewPr>
    <p:cSldViewPr>
      <p:cViewPr varScale="1">
        <p:scale>
          <a:sx n="54" d="100"/>
          <a:sy n="54" d="100"/>
        </p:scale>
        <p:origin x="-1860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DA033C8-CBDC-44AF-AD13-046531554559}" type="datetimeFigureOut">
              <a:rPr lang="pt-BR"/>
              <a:pPr>
                <a:defRPr/>
              </a:pPr>
              <a:t>20/09/2016</a:t>
            </a:fld>
            <a:endParaRPr lang="pt-BR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F4E2F2B-6EDE-45B3-800D-C36228CF717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73971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ED71A8F-C28C-458D-841A-8B82F38C0063}" type="datetimeFigureOut">
              <a:rPr lang="pt-BR"/>
              <a:pPr>
                <a:defRPr/>
              </a:pPr>
              <a:t>20/09/2016</a:t>
            </a:fld>
            <a:endParaRPr lang="pt-BR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32C222C-32DB-4C5A-B097-0C13066B1D3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43885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24746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62058983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289010690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76151872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78430931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47982694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99109573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615550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50238575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64467889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92989775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fundo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45" r:id="rId1"/>
    <p:sldLayoutId id="2147484646" r:id="rId2"/>
    <p:sldLayoutId id="2147484647" r:id="rId3"/>
    <p:sldLayoutId id="2147484648" r:id="rId4"/>
    <p:sldLayoutId id="2147484649" r:id="rId5"/>
    <p:sldLayoutId id="2147484650" r:id="rId6"/>
    <p:sldLayoutId id="2147484651" r:id="rId7"/>
    <p:sldLayoutId id="2147484652" r:id="rId8"/>
    <p:sldLayoutId id="2147484653" r:id="rId9"/>
    <p:sldLayoutId id="2147484654" r:id="rId10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 descr="cap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79387" y="2420888"/>
            <a:ext cx="8785225" cy="120032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B2B2B2">
                <a:alpha val="74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600" b="1" dirty="0">
                <a:solidFill>
                  <a:srgbClr val="003300"/>
                </a:solidFill>
                <a:latin typeface="Verdana" panose="020B0604030504040204" pitchFamily="34" charset="0"/>
              </a:rPr>
              <a:t>Lei 16971/2016</a:t>
            </a:r>
          </a:p>
          <a:p>
            <a:pPr algn="ctr" eaLnBrk="1" hangingPunct="1"/>
            <a:r>
              <a:rPr lang="pt-BR" altLang="pt-BR" sz="3600" b="1" dirty="0" err="1">
                <a:solidFill>
                  <a:srgbClr val="003300"/>
                </a:solidFill>
                <a:latin typeface="Verdana" panose="020B0604030504040204" pitchFamily="34" charset="0"/>
              </a:rPr>
              <a:t>Microprodutor</a:t>
            </a:r>
            <a:r>
              <a:rPr lang="pt-BR" altLang="pt-BR" sz="3600" b="1" dirty="0">
                <a:solidFill>
                  <a:srgbClr val="003300"/>
                </a:solidFill>
                <a:latin typeface="Verdana" panose="020B0604030504040204" pitchFamily="34" charset="0"/>
              </a:rPr>
              <a:t> Primário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466975" y="3933825"/>
            <a:ext cx="6319838" cy="8302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B2B2B2">
                <a:alpha val="74001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2400" dirty="0">
                <a:solidFill>
                  <a:srgbClr val="003300"/>
                </a:solidFill>
                <a:latin typeface="Verdana" panose="020B0604030504040204" pitchFamily="34" charset="0"/>
              </a:rPr>
              <a:t>Ari José </a:t>
            </a:r>
            <a:r>
              <a:rPr lang="pt-BR" altLang="pt-BR" sz="2400" dirty="0" err="1">
                <a:solidFill>
                  <a:srgbClr val="003300"/>
                </a:solidFill>
                <a:latin typeface="Verdana" panose="020B0604030504040204" pitchFamily="34" charset="0"/>
              </a:rPr>
              <a:t>Pritsch</a:t>
            </a:r>
            <a:endParaRPr lang="pt-BR" altLang="pt-BR" sz="2400" dirty="0">
              <a:solidFill>
                <a:srgbClr val="003300"/>
              </a:solidFill>
              <a:latin typeface="Verdana" panose="020B0604030504040204" pitchFamily="34" charset="0"/>
            </a:endParaRPr>
          </a:p>
          <a:p>
            <a:pPr algn="r" eaLnBrk="1" hangingPunct="1"/>
            <a:r>
              <a:rPr lang="pt-BR" altLang="pt-BR" sz="2400" b="1" dirty="0">
                <a:solidFill>
                  <a:srgbClr val="003300"/>
                </a:solidFill>
                <a:latin typeface="Calibri" panose="020F0502020204030204" pitchFamily="34" charset="0"/>
              </a:rPr>
              <a:t>Setembro/2016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 bwMode="auto">
          <a:xfrm>
            <a:off x="557213" y="333375"/>
            <a:ext cx="8229600" cy="642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Atividades</a:t>
            </a:r>
            <a:endParaRPr lang="pt-BR" altLang="pt-BR" sz="3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 bwMode="auto">
          <a:xfrm>
            <a:off x="457200" y="1341438"/>
            <a:ext cx="8329613" cy="4535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Agricultura</a:t>
            </a:r>
          </a:p>
          <a:p>
            <a:r>
              <a:rPr lang="pt-BR" altLang="pt-B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Pecuária</a:t>
            </a:r>
          </a:p>
          <a:p>
            <a:r>
              <a:rPr lang="pt-BR" altLang="pt-B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Silvicultura</a:t>
            </a:r>
          </a:p>
          <a:p>
            <a:r>
              <a:rPr lang="pt-BR" altLang="pt-B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Aquicultura </a:t>
            </a:r>
          </a:p>
          <a:p>
            <a:r>
              <a:rPr lang="pt-BR" altLang="pt-B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Extrativismo</a:t>
            </a:r>
          </a:p>
          <a:p>
            <a:r>
              <a:rPr lang="pt-BR" altLang="pt-B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Pesca artesanal</a:t>
            </a:r>
          </a:p>
          <a:p>
            <a:r>
              <a:rPr lang="pt-BR" altLang="pt-B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Maricultura, apicultura, cunicultura, ranicultura, sericicultura e congêneres</a:t>
            </a:r>
          </a:p>
        </p:txBody>
      </p:sp>
    </p:spTree>
    <p:extLst>
      <p:ext uri="{BB962C8B-B14F-4D97-AF65-F5344CB8AC3E}">
        <p14:creationId xmlns:p14="http://schemas.microsoft.com/office/powerpoint/2010/main" val="31173070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 bwMode="auto">
          <a:xfrm>
            <a:off x="611188" y="188913"/>
            <a:ext cx="82296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Tratamento</a:t>
            </a:r>
            <a:endParaRPr lang="pt-BR" altLang="pt-BR" sz="3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 bwMode="auto">
          <a:xfrm>
            <a:off x="457200" y="980728"/>
            <a:ext cx="8507413" cy="51454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500"/>
              </a:spcBef>
            </a:pPr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Diferenciado, facilitado e simplificado:</a:t>
            </a:r>
          </a:p>
          <a:p>
            <a:pPr lvl="1">
              <a:spcBef>
                <a:spcPts val="500"/>
              </a:spcBef>
            </a:pPr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Tributária</a:t>
            </a:r>
          </a:p>
          <a:p>
            <a:pPr lvl="1">
              <a:spcBef>
                <a:spcPts val="500"/>
              </a:spcBef>
            </a:pPr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Vigilância sanitária</a:t>
            </a:r>
          </a:p>
          <a:p>
            <a:pPr lvl="1">
              <a:spcBef>
                <a:spcPts val="500"/>
              </a:spcBef>
            </a:pPr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Inspeção e fiscalização de produtos animais</a:t>
            </a:r>
          </a:p>
          <a:p>
            <a:pPr lvl="1">
              <a:spcBef>
                <a:spcPts val="500"/>
              </a:spcBef>
            </a:pPr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Inspeção e fiscalização de produtos vegetais</a:t>
            </a:r>
          </a:p>
          <a:p>
            <a:pPr lvl="1">
              <a:spcBef>
                <a:spcPts val="500"/>
              </a:spcBef>
            </a:pPr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Conservação ambiental</a:t>
            </a:r>
          </a:p>
          <a:p>
            <a:pPr>
              <a:spcBef>
                <a:spcPts val="500"/>
              </a:spcBef>
            </a:pPr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Diligências de preferência de orientação, preventivas e educativas</a:t>
            </a:r>
          </a:p>
          <a:p>
            <a:pPr>
              <a:spcBef>
                <a:spcPts val="500"/>
              </a:spcBef>
            </a:pPr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Procedimentos harmonizados (simples, racionais e uniformes) e ágeis dos órgãos no controle das atividades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 bwMode="auto">
          <a:xfrm>
            <a:off x="539750" y="116632"/>
            <a:ext cx="82296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Benefícios</a:t>
            </a:r>
            <a:endParaRPr lang="pt-BR" altLang="pt-BR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 bwMode="auto">
          <a:xfrm>
            <a:off x="539750" y="1196752"/>
            <a:ext cx="8507413" cy="4929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Isenção do ICMS</a:t>
            </a:r>
          </a:p>
          <a:p>
            <a:pPr lvl="1"/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Nas vendas a consumidor em SC de até R$ 120mil/ano (todas as vendas a consumidor)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Amplia a transferência de créditos do ICMS</a:t>
            </a:r>
          </a:p>
          <a:p>
            <a:pPr lvl="1"/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Permite adquirir equipamentos, materiais e insumos para a atividade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Nada muda para vendas a outros Estados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Dispensa vistoria prévia de funcionamento caso atividade possibilitar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Observar as características regionais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 bwMode="auto">
          <a:xfrm>
            <a:off x="539750" y="188913"/>
            <a:ext cx="82296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Participação</a:t>
            </a:r>
            <a:endParaRPr lang="pt-BR" altLang="pt-BR" sz="3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 bwMode="auto">
          <a:xfrm>
            <a:off x="468313" y="1340768"/>
            <a:ext cx="8135937" cy="45694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 conjunto: SEF, Agricultura, Vigilância Sanitária e FATMA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Consultados: </a:t>
            </a:r>
          </a:p>
          <a:p>
            <a:pPr lvl="1"/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Várias pessoas e várias </a:t>
            </a:r>
            <a:r>
              <a:rPr lang="pt-BR" alt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entidades. </a:t>
            </a:r>
            <a:r>
              <a:rPr lang="pt-BR" alt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Destaque: </a:t>
            </a:r>
            <a:r>
              <a:rPr lang="pt-BR" altLang="pt-B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Raquel</a:t>
            </a:r>
            <a:r>
              <a:rPr lang="pt-BR" alt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</a:t>
            </a:r>
            <a:r>
              <a:rPr lang="pt-BR" altLang="pt-B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Diogo</a:t>
            </a:r>
            <a:r>
              <a:rPr lang="pt-BR" alt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 FECAM; </a:t>
            </a:r>
            <a:r>
              <a:rPr lang="pt-BR" altLang="pt-B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Thaise</a:t>
            </a:r>
            <a:r>
              <a:rPr lang="pt-BR" alt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Lucilene da Acolhida; Emerson do SENAR; Charles do </a:t>
            </a:r>
            <a:r>
              <a:rPr lang="pt-BR" altLang="pt-B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Cepagro</a:t>
            </a:r>
            <a:r>
              <a:rPr lang="pt-BR" alt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Irineu da FETAESC; ....</a:t>
            </a:r>
            <a:endParaRPr lang="pt-BR" alt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Detalhamento técnico: </a:t>
            </a:r>
            <a:r>
              <a:rPr lang="pt-BR" altLang="pt-B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Joacir</a:t>
            </a:r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altLang="pt-B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Sevegnani</a:t>
            </a:r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 Gerencia Regional da SEF de Rio do Sul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cap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8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763" y="1916113"/>
            <a:ext cx="3827462" cy="323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 bwMode="auto">
          <a:xfrm>
            <a:off x="557213" y="333375"/>
            <a:ext cx="8229600" cy="642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Origem</a:t>
            </a:r>
            <a:endParaRPr lang="pt-BR" altLang="pt-B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 bwMode="auto">
          <a:xfrm>
            <a:off x="179512" y="1340768"/>
            <a:ext cx="8848601" cy="453662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Ago</a:t>
            </a:r>
            <a:r>
              <a:rPr lang="pt-BR" alt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/14 </a:t>
            </a:r>
            <a:r>
              <a:rPr lang="pt-BR" alt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FECAM solicita: </a:t>
            </a:r>
          </a:p>
          <a:p>
            <a:pPr lvl="1"/>
            <a:r>
              <a:rPr lang="pt-BR" alt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NF conjugada para TRAF</a:t>
            </a:r>
          </a:p>
          <a:p>
            <a:pPr lvl="1"/>
            <a:r>
              <a:rPr lang="pt-BR" alt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Benefício tributário  tratamento diferenciado</a:t>
            </a:r>
            <a:endParaRPr lang="pt-BR" altLang="pt-B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r>
              <a:rPr lang="pt-BR" alt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Out/14  DIAT opta pela NFP-e conjugada</a:t>
            </a:r>
          </a:p>
          <a:p>
            <a:r>
              <a:rPr lang="pt-BR" alt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Dez/14  GABSA decide estudar:</a:t>
            </a:r>
          </a:p>
          <a:p>
            <a:pPr lvl="1"/>
            <a:r>
              <a:rPr lang="pt-BR" alt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Diferimento nas operações destinadas a PJ-SC</a:t>
            </a:r>
          </a:p>
          <a:p>
            <a:pPr lvl="1"/>
            <a:r>
              <a:rPr lang="pt-BR" alt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Isenção limitada sobre as saídas a consumidor SC</a:t>
            </a:r>
          </a:p>
          <a:p>
            <a:r>
              <a:rPr lang="pt-BR" altLang="pt-B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Fev</a:t>
            </a:r>
            <a:r>
              <a:rPr lang="pt-BR" alt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Mar/15 </a:t>
            </a:r>
            <a:r>
              <a:rPr lang="pt-BR" alt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Contato entidades desperta para am</a:t>
            </a:r>
            <a:r>
              <a:rPr lang="pt-BR" alt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pliar a abrangência</a:t>
            </a:r>
          </a:p>
        </p:txBody>
      </p:sp>
    </p:spTree>
    <p:extLst>
      <p:ext uri="{BB962C8B-B14F-4D97-AF65-F5344CB8AC3E}">
        <p14:creationId xmlns:p14="http://schemas.microsoft.com/office/powerpoint/2010/main" val="31339077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 bwMode="auto">
          <a:xfrm>
            <a:off x="557213" y="188640"/>
            <a:ext cx="8229600" cy="642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Objetivos da Lei</a:t>
            </a:r>
            <a:endParaRPr lang="pt-BR" altLang="pt-BR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 bwMode="auto">
          <a:xfrm>
            <a:off x="650678" y="1268760"/>
            <a:ext cx="8136135" cy="464197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defRPr/>
            </a:pPr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Possibilitar agregação de valor aos produtos</a:t>
            </a:r>
          </a:p>
          <a:p>
            <a:pPr>
              <a:spcBef>
                <a:spcPts val="1200"/>
              </a:spcBef>
              <a:defRPr/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Facilitar obtenção de licenças</a:t>
            </a:r>
          </a:p>
          <a:p>
            <a:pPr>
              <a:spcBef>
                <a:spcPts val="1200"/>
              </a:spcBef>
              <a:defRPr/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Tirar da informalidade operações com produtos submetidas a industrialização artesanal</a:t>
            </a:r>
          </a:p>
          <a:p>
            <a:pPr>
              <a:spcBef>
                <a:spcPts val="1200"/>
              </a:spcBef>
              <a:defRPr/>
            </a:pPr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Melhorar condições para a família permanecer na atividade e no ambiente rural</a:t>
            </a:r>
          </a:p>
          <a:p>
            <a:pPr marL="0" indent="0">
              <a:buFontTx/>
              <a:buNone/>
              <a:defRPr/>
            </a:pPr>
            <a:endParaRPr lang="pt-BR" alt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 bwMode="auto">
          <a:xfrm>
            <a:off x="557213" y="333375"/>
            <a:ext cx="8229600" cy="642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Definição de Microprodutor</a:t>
            </a:r>
            <a:endParaRPr lang="pt-BR" altLang="pt-BR" sz="3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 bwMode="auto">
          <a:xfrm>
            <a:off x="179512" y="1412776"/>
            <a:ext cx="8848601" cy="44646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Explore individualmente (ou grupo familiar) em regime de </a:t>
            </a:r>
            <a:r>
              <a:rPr lang="pt-BR" alt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economia familiar</a:t>
            </a:r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propriedade de até 4 módulos fiscais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Utiliza mão de obra da família (predominante)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Até R$ 360 mil de receita bruta anual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Comercializa a produção natural ou industrializada por </a:t>
            </a:r>
            <a:r>
              <a:rPr lang="pt-BR" alt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processo artesanal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atividade é seu principal meio subsistência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Inclui </a:t>
            </a:r>
            <a:r>
              <a:rPr lang="pt-BR" alt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turismo rural</a:t>
            </a:r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até 120 dias/ano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 bwMode="auto">
          <a:xfrm>
            <a:off x="557213" y="333375"/>
            <a:ext cx="8229600" cy="642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Economia familiar</a:t>
            </a:r>
            <a:endParaRPr lang="pt-BR" altLang="pt-BR" sz="3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 bwMode="auto">
          <a:xfrm>
            <a:off x="457200" y="1773238"/>
            <a:ext cx="8329613" cy="4103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ATIVIDADE EM QUE: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trabalho dos membros é indispensável à subsistência do grupo familiar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Exercida na Propriedade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Sem utilização de empregados </a:t>
            </a:r>
            <a:r>
              <a:rPr lang="pt-BR" alt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permanentes</a:t>
            </a:r>
            <a:endParaRPr lang="pt-BR" alt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2985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 bwMode="auto">
          <a:xfrm>
            <a:off x="557213" y="332656"/>
            <a:ext cx="8229600" cy="642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Industrialização</a:t>
            </a:r>
            <a:endParaRPr lang="pt-BR" altLang="pt-BR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 bwMode="auto">
          <a:xfrm>
            <a:off x="454372" y="1196752"/>
            <a:ext cx="8582123" cy="475252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Qualquer operação que modifique a natureza, o funcionamento, o acabamento, a apresentação ou a finalidade do produto:</a:t>
            </a:r>
          </a:p>
          <a:p>
            <a:pPr lvl="1"/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Transformação; beneficiamento; montagem; acondicionamento; renovação ou recondicionamento.</a:t>
            </a:r>
          </a:p>
          <a:p>
            <a:r>
              <a:rPr lang="pt-BR" dirty="0">
                <a:solidFill>
                  <a:srgbClr val="0028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Não se considera industrialização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lvl="1"/>
            <a:r>
              <a:rPr lang="pt-BR" dirty="0">
                <a:solidFill>
                  <a:srgbClr val="0028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preparo de produtos alimentares, sem embalagem de apresentação </a:t>
            </a:r>
          </a:p>
          <a:p>
            <a:pPr lvl="1"/>
            <a:r>
              <a:rPr lang="pt-BR" dirty="0">
                <a:solidFill>
                  <a:srgbClr val="0028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Rótulo contendo somente exigências técnicas</a:t>
            </a:r>
          </a:p>
          <a:p>
            <a:pPr lvl="1"/>
            <a:r>
              <a:rPr lang="pt-BR" dirty="0">
                <a:solidFill>
                  <a:srgbClr val="0028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confecção ou preparo de artesanato</a:t>
            </a:r>
            <a:endParaRPr lang="pt-BR" b="1" dirty="0">
              <a:solidFill>
                <a:srgbClr val="0028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2541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 bwMode="auto">
          <a:xfrm>
            <a:off x="557213" y="332656"/>
            <a:ext cx="8229600" cy="642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Industrialização artesanal</a:t>
            </a:r>
            <a:endParaRPr lang="pt-BR" altLang="pt-BR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 bwMode="auto">
          <a:xfrm>
            <a:off x="454372" y="1484784"/>
            <a:ext cx="8582123" cy="44644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Realizada pelo próprio produtor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local da atividade, extensivo a sede do parceiro ou de associação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Uso predominante de mão de obra familiar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Permite uso de matéria prima de terceiros</a:t>
            </a:r>
          </a:p>
          <a:p>
            <a:pPr lvl="1"/>
            <a:r>
              <a:rPr lang="pt-BR" alt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Atentar para receita máximo x </a:t>
            </a:r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pt-BR" alt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egurado especial</a:t>
            </a:r>
            <a:endParaRPr lang="pt-BR" alt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Embalagem só com informações técnicas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Desde que autorizada por órgão competente</a:t>
            </a:r>
          </a:p>
          <a:p>
            <a:pPr lvl="1"/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Inspeção ou Vigilância sanitária</a:t>
            </a:r>
          </a:p>
        </p:txBody>
      </p:sp>
    </p:spTree>
    <p:extLst>
      <p:ext uri="{BB962C8B-B14F-4D97-AF65-F5344CB8AC3E}">
        <p14:creationId xmlns:p14="http://schemas.microsoft.com/office/powerpoint/2010/main" val="16370479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 bwMode="auto">
          <a:xfrm>
            <a:off x="557213" y="333375"/>
            <a:ext cx="8229600" cy="642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Turismo Rural</a:t>
            </a:r>
            <a:endParaRPr lang="pt-BR" altLang="pt-BR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 bwMode="auto">
          <a:xfrm>
            <a:off x="457200" y="1340768"/>
            <a:ext cx="8329613" cy="453615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conjunto de atividades turísticas </a:t>
            </a:r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unidade de produção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Oferta de produtos e serviços de qualidade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Baseado na:</a:t>
            </a:r>
          </a:p>
          <a:p>
            <a:pPr lvl="1"/>
            <a:r>
              <a:rPr lang="pt-BR" altLang="pt-B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Valorização no modo de vida rural</a:t>
            </a:r>
          </a:p>
          <a:p>
            <a:pPr lvl="1"/>
            <a:r>
              <a:rPr lang="pt-BR" altLang="pt-B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preservação do patrimônio histórico, cultural e ambiental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</a:t>
            </a:r>
            <a:r>
              <a:rPr lang="pt-BR" alt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manter-se </a:t>
            </a:r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segurado especial </a:t>
            </a:r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até 120 dias/ano</a:t>
            </a:r>
            <a:endParaRPr lang="pt-BR" alt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9138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 bwMode="auto">
          <a:xfrm>
            <a:off x="557213" y="549275"/>
            <a:ext cx="8229600" cy="642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Pesca artesanal</a:t>
            </a:r>
            <a:endParaRPr lang="pt-BR" altLang="pt-BR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 bwMode="auto">
          <a:xfrm>
            <a:off x="457200" y="1844825"/>
            <a:ext cx="8329613" cy="38884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Atividade individual ou no regime de economia familiar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Como profissão habitual ou meio principal de vida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Sem embarcação ou com embarcação de pequeno porte</a:t>
            </a:r>
          </a:p>
        </p:txBody>
      </p:sp>
    </p:spTree>
    <p:extLst>
      <p:ext uri="{BB962C8B-B14F-4D97-AF65-F5344CB8AC3E}">
        <p14:creationId xmlns:p14="http://schemas.microsoft.com/office/powerpoint/2010/main" val="14323415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10966</TotalTime>
  <Words>557</Words>
  <Application>Microsoft Office PowerPoint</Application>
  <PresentationFormat>Apresentação na tela (4:3)</PresentationFormat>
  <Paragraphs>87</Paragraphs>
  <Slides>14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Calibri</vt:lpstr>
      <vt:lpstr>Verdana</vt:lpstr>
      <vt:lpstr>Wingdings</vt:lpstr>
      <vt:lpstr>Arial</vt:lpstr>
      <vt:lpstr>Design padrão</vt:lpstr>
      <vt:lpstr>Apresentação do PowerPoint</vt:lpstr>
      <vt:lpstr>Origem</vt:lpstr>
      <vt:lpstr>Objetivos da Lei</vt:lpstr>
      <vt:lpstr>Definição de Microprodutor</vt:lpstr>
      <vt:lpstr>Economia familiar</vt:lpstr>
      <vt:lpstr>Industrialização</vt:lpstr>
      <vt:lpstr>Industrialização artesanal</vt:lpstr>
      <vt:lpstr>Turismo Rural</vt:lpstr>
      <vt:lpstr>Pesca artesanal</vt:lpstr>
      <vt:lpstr>Atividades</vt:lpstr>
      <vt:lpstr>Tratamento</vt:lpstr>
      <vt:lpstr>Benefícios</vt:lpstr>
      <vt:lpstr>Participação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felipe</dc:creator>
  <cp:lastModifiedBy>Ari José Pritsch</cp:lastModifiedBy>
  <cp:revision>1039</cp:revision>
  <dcterms:created xsi:type="dcterms:W3CDTF">2009-08-19T14:54:19Z</dcterms:created>
  <dcterms:modified xsi:type="dcterms:W3CDTF">2016-09-20T20:12:08Z</dcterms:modified>
</cp:coreProperties>
</file>