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handoutMasterIdLst>
    <p:handoutMasterId r:id="rId21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pt-BR" sz="1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3" name="Espaço Reservado para Data 2"/>
          <p:cNvSpPr txBox="1">
            <a:spLocks noGrp="1"/>
          </p:cNvSpPr>
          <p:nvPr>
            <p:ph type="dt" sz="quarter" idx="1"/>
          </p:nvPr>
        </p:nvSpPr>
        <p:spPr>
          <a:xfrm>
            <a:off x="388188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1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fld id="{7FFAE7A1-2293-4933-8BFF-B0BC89990E1A}" type="datetimeFigureOut">
              <a:t>22/09/2016</a:t>
            </a:fld>
            <a:endParaRPr lang="pt-BR" sz="1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4" name="Espaço Reservado para Rodapé 3"/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pt-BR" sz="1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5" name="Espaço Reservado para Número de Slide 4"/>
          <p:cNvSpPr txBox="1">
            <a:spLocks noGrp="1"/>
          </p:cNvSpPr>
          <p:nvPr>
            <p:ph type="sldNum" sz="quarter" idx="3"/>
          </p:nvPr>
        </p:nvSpPr>
        <p:spPr>
          <a:xfrm>
            <a:off x="388188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1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fld id="{9813D7B6-D134-401E-9C0E-33CBCBC8661E}" type="slidenum">
              <a:t>‹nº›</a:t>
            </a:fld>
            <a:endParaRPr lang="pt-BR" sz="1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699487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>
            <a:spLocks noMove="1" noResize="1"/>
          </p:cNvSpPr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1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3" name="Forma livre 2"/>
          <p:cNvSpPr/>
          <p:nvPr/>
        </p:nvSpPr>
        <p:spPr>
          <a:xfrm>
            <a:off x="0" y="0"/>
            <a:ext cx="6858000" cy="9144000"/>
          </a:xfrm>
          <a:custGeom>
            <a:avLst>
              <a:gd name="f0" fmla="val 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4" name="Forma livre 3"/>
          <p:cNvSpPr/>
          <p:nvPr/>
        </p:nvSpPr>
        <p:spPr>
          <a:xfrm>
            <a:off x="0" y="0"/>
            <a:ext cx="6858000" cy="9144000"/>
          </a:xfrm>
          <a:custGeom>
            <a:avLst>
              <a:gd name="f0" fmla="val 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5" name="Forma livre 4"/>
          <p:cNvSpPr/>
          <p:nvPr/>
        </p:nvSpPr>
        <p:spPr>
          <a:xfrm>
            <a:off x="0" y="0"/>
            <a:ext cx="6858000" cy="9144000"/>
          </a:xfrm>
          <a:custGeom>
            <a:avLst>
              <a:gd name="f0" fmla="val 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6" name="Forma livre 5"/>
          <p:cNvSpPr/>
          <p:nvPr/>
        </p:nvSpPr>
        <p:spPr>
          <a:xfrm>
            <a:off x="0" y="0"/>
            <a:ext cx="6858000" cy="9144000"/>
          </a:xfrm>
          <a:custGeom>
            <a:avLst>
              <a:gd name="f0" fmla="val 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7" name="Forma livre 6"/>
          <p:cNvSpPr/>
          <p:nvPr/>
        </p:nvSpPr>
        <p:spPr>
          <a:xfrm>
            <a:off x="0" y="0"/>
            <a:ext cx="6858000" cy="9144000"/>
          </a:xfrm>
          <a:custGeom>
            <a:avLst>
              <a:gd name="f0" fmla="val 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8" name="Forma livre 7"/>
          <p:cNvSpPr/>
          <p:nvPr/>
        </p:nvSpPr>
        <p:spPr>
          <a:xfrm>
            <a:off x="0" y="0"/>
            <a:ext cx="6858000" cy="9144000"/>
          </a:xfrm>
          <a:custGeom>
            <a:avLst>
              <a:gd name="f0" fmla="val 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9" name="Forma livre 8"/>
          <p:cNvSpPr/>
          <p:nvPr/>
        </p:nvSpPr>
        <p:spPr>
          <a:xfrm>
            <a:off x="0" y="0"/>
            <a:ext cx="6858000" cy="9144000"/>
          </a:xfrm>
          <a:custGeom>
            <a:avLst>
              <a:gd name="f0" fmla="val 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10" name="Forma livre 9"/>
          <p:cNvSpPr/>
          <p:nvPr/>
        </p:nvSpPr>
        <p:spPr>
          <a:xfrm>
            <a:off x="0" y="0"/>
            <a:ext cx="6858000" cy="9144000"/>
          </a:xfrm>
          <a:custGeom>
            <a:avLst>
              <a:gd name="f0" fmla="val 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11" name="Forma livre 10"/>
          <p:cNvSpPr/>
          <p:nvPr/>
        </p:nvSpPr>
        <p:spPr>
          <a:xfrm>
            <a:off x="1143000" y="685799"/>
            <a:ext cx="4572000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12" name="Espaço Reservado para Anotações 11"/>
          <p:cNvSpPr txBox="1">
            <a:spLocks noGrp="1"/>
          </p:cNvSpPr>
          <p:nvPr>
            <p:ph type="body" sz="quarter" idx="3"/>
          </p:nvPr>
        </p:nvSpPr>
        <p:spPr>
          <a:xfrm>
            <a:off x="914400" y="4343400"/>
            <a:ext cx="5022720" cy="410868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pt-BR"/>
          </a:p>
        </p:txBody>
      </p:sp>
      <p:sp>
        <p:nvSpPr>
          <p:cNvPr id="13" name="Forma livre 12"/>
          <p:cNvSpPr/>
          <p:nvPr/>
        </p:nvSpPr>
        <p:spPr>
          <a:xfrm>
            <a:off x="3886200" y="8876880"/>
            <a:ext cx="2971800" cy="267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b" anchorCtr="0" compatLnSpc="1">
            <a:spAutoFit/>
          </a:bodyPr>
          <a:lstStyle/>
          <a:p>
            <a:pPr marL="0" marR="0" lvl="0" indent="0" algn="r" rtl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fld id="{FA96DFF5-71CF-4DEC-9368-95836E614523}" type="slidenum">
              <a:t>‹nº›</a:t>
            </a:fld>
            <a:endParaRPr lang="en-GB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14" name="Espaço Reservado para Imagem de Slide 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5159"/>
            <a:ext cx="4565520" cy="3423240"/>
          </a:xfrm>
          <a:prstGeom prst="rect">
            <a:avLst/>
          </a:prstGeom>
          <a:noFill/>
          <a:ln>
            <a:noFill/>
            <a:prstDash val="solid"/>
          </a:ln>
        </p:spPr>
      </p:sp>
    </p:spTree>
    <p:extLst>
      <p:ext uri="{BB962C8B-B14F-4D97-AF65-F5344CB8AC3E}">
        <p14:creationId xmlns:p14="http://schemas.microsoft.com/office/powerpoint/2010/main" val="1953158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tabLst>
        <a:tab pos="0" algn="l"/>
        <a:tab pos="448919" algn="l"/>
        <a:tab pos="898199" algn="l"/>
        <a:tab pos="1347480" algn="l"/>
        <a:tab pos="1796760" algn="l"/>
        <a:tab pos="2246040" algn="l"/>
        <a:tab pos="2695320" algn="l"/>
        <a:tab pos="3144600" algn="l"/>
        <a:tab pos="3593880" algn="l"/>
        <a:tab pos="4043159" algn="l"/>
        <a:tab pos="4492440" algn="l"/>
        <a:tab pos="4941719" algn="l"/>
        <a:tab pos="5391000" algn="l"/>
        <a:tab pos="5840280" algn="l"/>
        <a:tab pos="6289560" algn="l"/>
        <a:tab pos="6738840" algn="l"/>
        <a:tab pos="7188120" algn="l"/>
        <a:tab pos="7637400" algn="l"/>
        <a:tab pos="8086679" algn="l"/>
        <a:tab pos="8535960" algn="l"/>
        <a:tab pos="8985240" algn="l"/>
      </a:tabLst>
      <a:defRPr lang="pt-BR" sz="1200" b="0" i="0" u="none" strike="noStrike" baseline="0">
        <a:ln>
          <a:noFill/>
        </a:ln>
        <a:solidFill>
          <a:srgbClr val="000000"/>
        </a:solidFill>
        <a:latin typeface="Times New Roman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vre 1"/>
          <p:cNvSpPr/>
          <p:nvPr/>
        </p:nvSpPr>
        <p:spPr>
          <a:xfrm>
            <a:off x="1143000" y="685799"/>
            <a:ext cx="4572000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914400" y="4343400"/>
            <a:ext cx="5022720" cy="410904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vre 1"/>
          <p:cNvSpPr/>
          <p:nvPr/>
        </p:nvSpPr>
        <p:spPr>
          <a:xfrm>
            <a:off x="1143000" y="685799"/>
            <a:ext cx="4572000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914400" y="4343400"/>
            <a:ext cx="5022720" cy="410904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vre 1"/>
          <p:cNvSpPr/>
          <p:nvPr/>
        </p:nvSpPr>
        <p:spPr>
          <a:xfrm>
            <a:off x="1143000" y="685799"/>
            <a:ext cx="4572000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914400" y="4343400"/>
            <a:ext cx="5022720" cy="410904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vre 1"/>
          <p:cNvSpPr/>
          <p:nvPr/>
        </p:nvSpPr>
        <p:spPr>
          <a:xfrm>
            <a:off x="1143000" y="685799"/>
            <a:ext cx="4572000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914400" y="4343400"/>
            <a:ext cx="5022720" cy="410904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vre 1"/>
          <p:cNvSpPr/>
          <p:nvPr/>
        </p:nvSpPr>
        <p:spPr>
          <a:xfrm>
            <a:off x="1143000" y="685799"/>
            <a:ext cx="4572000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914400" y="4343400"/>
            <a:ext cx="5022720" cy="410904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vre 1"/>
          <p:cNvSpPr/>
          <p:nvPr/>
        </p:nvSpPr>
        <p:spPr>
          <a:xfrm>
            <a:off x="1143000" y="685799"/>
            <a:ext cx="4572000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914400" y="4343400"/>
            <a:ext cx="5022720" cy="410904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vre 1"/>
          <p:cNvSpPr/>
          <p:nvPr/>
        </p:nvSpPr>
        <p:spPr>
          <a:xfrm>
            <a:off x="1143000" y="685799"/>
            <a:ext cx="4572000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914400" y="4343400"/>
            <a:ext cx="5022720" cy="410904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vre 1"/>
          <p:cNvSpPr/>
          <p:nvPr/>
        </p:nvSpPr>
        <p:spPr>
          <a:xfrm>
            <a:off x="1143000" y="685799"/>
            <a:ext cx="4572000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914400" y="4343400"/>
            <a:ext cx="5022720" cy="410904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vre 1"/>
          <p:cNvSpPr/>
          <p:nvPr/>
        </p:nvSpPr>
        <p:spPr>
          <a:xfrm>
            <a:off x="1143000" y="685799"/>
            <a:ext cx="4572000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914400" y="4343400"/>
            <a:ext cx="5022720" cy="410904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vre 1"/>
          <p:cNvSpPr/>
          <p:nvPr/>
        </p:nvSpPr>
        <p:spPr>
          <a:xfrm>
            <a:off x="1143000" y="685799"/>
            <a:ext cx="4572000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914400" y="4343400"/>
            <a:ext cx="5022720" cy="410904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25639" y="723959"/>
            <a:ext cx="4825800" cy="3619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687239" y="4584239"/>
            <a:ext cx="5500800" cy="4344120"/>
          </a:xfrm>
        </p:spPr>
        <p:txBody>
          <a:bodyPr>
            <a:spAutoFit/>
          </a:bodyPr>
          <a:lstStyle/>
          <a:p>
            <a:pPr marL="216000" indent="-216000">
              <a:tabLst/>
            </a:pPr>
            <a:endParaRPr lang="pt-BR" sz="2000" kern="1200">
              <a:latin typeface="Arial" pitchFamily="1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vre 1"/>
          <p:cNvSpPr/>
          <p:nvPr/>
        </p:nvSpPr>
        <p:spPr>
          <a:xfrm>
            <a:off x="1025639" y="723959"/>
            <a:ext cx="4825800" cy="36194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914400" y="4343400"/>
            <a:ext cx="5022720" cy="410904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pt-BR"/>
          </a:p>
        </p:txBody>
      </p:sp>
      <p:sp>
        <p:nvSpPr>
          <p:cNvPr id="4" name="Forma livre 3"/>
          <p:cNvSpPr/>
          <p:nvPr/>
        </p:nvSpPr>
        <p:spPr>
          <a:xfrm>
            <a:off x="3895560" y="9169560"/>
            <a:ext cx="2980079" cy="482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4320" tIns="47160" rIns="94320" bIns="47160" anchor="b" anchorCtr="0" compatLnSpc="1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fld id="{15349D5C-8758-49FB-BAAD-4942DB383F43}" type="slidenum">
              <a:t>4</a:t>
            </a:fld>
            <a:endParaRPr lang="pt-BR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vre 1"/>
          <p:cNvSpPr/>
          <p:nvPr/>
        </p:nvSpPr>
        <p:spPr>
          <a:xfrm>
            <a:off x="1143000" y="685799"/>
            <a:ext cx="4572000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914400" y="4343400"/>
            <a:ext cx="5022720" cy="410904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vre 1"/>
          <p:cNvSpPr/>
          <p:nvPr/>
        </p:nvSpPr>
        <p:spPr>
          <a:xfrm>
            <a:off x="1143000" y="685799"/>
            <a:ext cx="4572000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914400" y="4343400"/>
            <a:ext cx="5022720" cy="410904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vre 1"/>
          <p:cNvSpPr/>
          <p:nvPr/>
        </p:nvSpPr>
        <p:spPr>
          <a:xfrm>
            <a:off x="1143000" y="685799"/>
            <a:ext cx="4572000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914400" y="4343400"/>
            <a:ext cx="5022720" cy="410904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vre 1"/>
          <p:cNvSpPr/>
          <p:nvPr/>
        </p:nvSpPr>
        <p:spPr>
          <a:xfrm>
            <a:off x="1143000" y="685799"/>
            <a:ext cx="4572000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914400" y="4343400"/>
            <a:ext cx="5022720" cy="410904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vre 1"/>
          <p:cNvSpPr/>
          <p:nvPr/>
        </p:nvSpPr>
        <p:spPr>
          <a:xfrm>
            <a:off x="1143000" y="685799"/>
            <a:ext cx="4572000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914400" y="4343400"/>
            <a:ext cx="5022720" cy="410904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9588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9726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05575" y="461963"/>
            <a:ext cx="1939925" cy="60452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61963"/>
            <a:ext cx="5667375" cy="60452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8937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BD5EA4E0-1B18-43FB-9101-029F8BDA64B1}" type="slidenum">
              <a:t>‹nº›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1603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1F5DD5A2-D8A8-4C24-A8FE-EFC9965CFF26}" type="slidenum">
              <a:t>‹nº›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6384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F964680D-C790-4696-8AAA-A4CBCF799CCE}" type="slidenum">
              <a:t>‹nº›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841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BFB17283-40D8-4DE8-87D4-D2540544D96E}" type="slidenum">
              <a:t>‹nº›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7478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00652AA2-50F8-4106-BB4F-AC3EB8091C25}" type="slidenum">
              <a:t>‹nº›</a:t>
            </a:fld>
            <a:endParaRPr lang="pt-BR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3609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70C4CC38-30D0-4A4E-8240-B9542EE14668}" type="slidenum">
              <a:t>‹nº›</a:t>
            </a:fld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2952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E8A36783-E244-41CF-B8D5-31D94390EAE4}" type="slidenum">
              <a:t>‹nº›</a:t>
            </a:fld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924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FE49BFD7-1EDE-4422-A354-7513516D2269}" type="slidenum">
              <a:t>‹nº›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3004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7027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B4532656-132D-4B67-BF1C-E39F55B56C6C}" type="slidenum">
              <a:t>‹nº›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7685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441EA1BD-4EF1-4234-8BF3-A52C938B65F3}" type="slidenum">
              <a:t>‹nº›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7658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82550"/>
            <a:ext cx="2055813" cy="604361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82550"/>
            <a:ext cx="6019800" cy="6043613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F07F5138-DD93-4B80-B9C9-81C4E4B4BB1C}" type="slidenum">
              <a:t>‹nº›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661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919339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36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1850" y="1981200"/>
            <a:ext cx="38036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3798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49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2841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9587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4282708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656149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1847"/>
            </a:gs>
            <a:gs pos="100000">
              <a:srgbClr val="00339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 txBox="1">
            <a:spLocks noGrp="1"/>
          </p:cNvSpPr>
          <p:nvPr>
            <p:ph type="title"/>
          </p:nvPr>
        </p:nvSpPr>
        <p:spPr>
          <a:xfrm>
            <a:off x="685440" y="461520"/>
            <a:ext cx="7759800" cy="1434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pt-BR"/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1"/>
          </p:nvPr>
        </p:nvSpPr>
        <p:spPr>
          <a:xfrm>
            <a:off x="685440" y="1980720"/>
            <a:ext cx="7759800" cy="452628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>
            <a:defPPr marL="342720" marR="0" lvl="0" indent="-34272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None/>
              <a:tabLst>
                <a:tab pos="34272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79" algn="l"/>
                <a:tab pos="4043160" algn="l"/>
                <a:tab pos="4492439" algn="l"/>
                <a:tab pos="4941360" algn="l"/>
                <a:tab pos="5390640" algn="l"/>
                <a:tab pos="5839920" algn="l"/>
                <a:tab pos="6289200" algn="l"/>
                <a:tab pos="6738479" algn="l"/>
                <a:tab pos="7187760" algn="l"/>
                <a:tab pos="7637039" algn="l"/>
                <a:tab pos="8086320" algn="l"/>
                <a:tab pos="8535600" algn="l"/>
                <a:tab pos="8984880" algn="l"/>
              </a:tabLst>
              <a:defRPr lang="pt-BR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Lucida Sans Unicode" pitchFamily="2"/>
              </a:defRPr>
            </a:defPPr>
            <a:lvl1pPr marL="342720" marR="0" lvl="0" indent="-34272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34272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79" algn="l"/>
                <a:tab pos="4043160" algn="l"/>
                <a:tab pos="4492439" algn="l"/>
                <a:tab pos="4941360" algn="l"/>
                <a:tab pos="5390640" algn="l"/>
                <a:tab pos="5839920" algn="l"/>
                <a:tab pos="6289200" algn="l"/>
                <a:tab pos="6738479" algn="l"/>
                <a:tab pos="7187760" algn="l"/>
                <a:tab pos="7637039" algn="l"/>
                <a:tab pos="8086320" algn="l"/>
                <a:tab pos="8535600" algn="l"/>
                <a:tab pos="8984880" algn="l"/>
              </a:tabLst>
              <a:defRPr lang="pt-BR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Lucida Sans Unicode" pitchFamily="2"/>
              </a:defRPr>
            </a:lvl1pPr>
            <a:lvl2pPr marL="742680" marR="0" lvl="1" indent="-285480" algn="l" rtl="0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742680" algn="l"/>
                <a:tab pos="898200" algn="l"/>
                <a:tab pos="1347480" algn="l"/>
                <a:tab pos="1796760" algn="l"/>
                <a:tab pos="2246040" algn="l"/>
                <a:tab pos="2694960" algn="l"/>
                <a:tab pos="3144240" algn="l"/>
                <a:tab pos="3593520" algn="l"/>
                <a:tab pos="4042800" algn="l"/>
                <a:tab pos="4492080" algn="l"/>
                <a:tab pos="4941360" algn="l"/>
                <a:tab pos="5390640" algn="l"/>
                <a:tab pos="5839920" algn="l"/>
                <a:tab pos="6289200" algn="l"/>
                <a:tab pos="6738480" algn="l"/>
                <a:tab pos="7187759" algn="l"/>
                <a:tab pos="7637040" algn="l"/>
                <a:tab pos="8086320" algn="l"/>
                <a:tab pos="8535600" algn="l"/>
                <a:tab pos="8984880" algn="l"/>
                <a:tab pos="9434160" algn="l"/>
              </a:tabLst>
              <a:defRPr lang="pt-BR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Lucida Sans Unicode" pitchFamily="2"/>
              </a:defRPr>
            </a:lvl2pPr>
            <a:lvl3pPr marL="1143000" marR="0" lvl="2" indent="-22860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1143000" algn="l"/>
                <a:tab pos="1347480" algn="l"/>
                <a:tab pos="1796760" algn="l"/>
                <a:tab pos="2246040" algn="l"/>
                <a:tab pos="2695319" algn="l"/>
                <a:tab pos="3144599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19" algn="l"/>
                <a:tab pos="7637400" algn="l"/>
                <a:tab pos="8086679" algn="l"/>
                <a:tab pos="8535960" algn="l"/>
                <a:tab pos="8985240" algn="l"/>
                <a:tab pos="9434160" algn="l"/>
                <a:tab pos="9883440" algn="l"/>
              </a:tabLst>
              <a:defRPr lang="pt-B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Lucida Sans Unicode" pitchFamily="2"/>
              </a:defRPr>
            </a:lvl3pPr>
            <a:lvl4pPr marL="1600199" marR="0" lvl="3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60020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59" algn="l"/>
                <a:tab pos="8985240" algn="l"/>
                <a:tab pos="9434160" algn="l"/>
                <a:tab pos="9883440" algn="l"/>
                <a:tab pos="10332720" algn="l"/>
              </a:tabLst>
              <a:defRPr lang="pt-BR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Lucida Sans Unicode" pitchFamily="2"/>
              </a:defRPr>
            </a:lvl4pPr>
            <a:lvl5pPr marL="2057400" marR="0" lvl="4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pt-BR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Lucida Sans Unicode" pitchFamily="2"/>
              </a:defRPr>
            </a:lvl5pPr>
            <a:lvl6pPr marL="2057400" marR="0" lvl="5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pt-BR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Lucida Sans Unicode" pitchFamily="2"/>
              </a:defRPr>
            </a:lvl6pPr>
            <a:lvl7pPr marL="2057400" marR="0" lvl="6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pt-BR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Lucida Sans Unicode" pitchFamily="2"/>
              </a:defRPr>
            </a:lvl7pPr>
            <a:lvl8pPr marL="2057400" marR="0" lvl="7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pt-BR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Lucida Sans Unicode" pitchFamily="2"/>
              </a:defRPr>
            </a:lvl8pPr>
            <a:lvl9pPr marL="2057400" marR="0" lvl="8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pt-BR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Lucida Sans Unicode" pitchFamily="2"/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indent="0" algn="ctr" rtl="0" hangingPunct="1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448919" algn="l"/>
          <a:tab pos="898199" algn="l"/>
          <a:tab pos="1347480" algn="l"/>
          <a:tab pos="1796760" algn="l"/>
          <a:tab pos="2246040" algn="l"/>
          <a:tab pos="2695320" algn="l"/>
          <a:tab pos="3144600" algn="l"/>
          <a:tab pos="3593880" algn="l"/>
          <a:tab pos="4043159" algn="l"/>
          <a:tab pos="4492440" algn="l"/>
          <a:tab pos="4941719" algn="l"/>
          <a:tab pos="5391000" algn="l"/>
          <a:tab pos="5840280" algn="l"/>
          <a:tab pos="6289560" algn="l"/>
          <a:tab pos="6738840" algn="l"/>
          <a:tab pos="7188120" algn="l"/>
          <a:tab pos="7637400" algn="l"/>
          <a:tab pos="8086679" algn="l"/>
          <a:tab pos="8535960" algn="l"/>
          <a:tab pos="8985240" algn="l"/>
        </a:tabLst>
        <a:defRPr lang="pt-BR" sz="4400" b="0" i="0" u="none" strike="noStrike" baseline="0">
          <a:ln>
            <a:noFill/>
          </a:ln>
          <a:solidFill>
            <a:srgbClr val="000000"/>
          </a:solidFill>
          <a:latin typeface="Times New Roman" pitchFamily="18"/>
          <a:cs typeface="Lucida Sans Unicode" pitchFamily="2"/>
        </a:defRPr>
      </a:lvl1pPr>
    </p:titleStyle>
    <p:bodyStyle>
      <a:lvl1pPr marL="342720" marR="0" indent="-342720" algn="l" rtl="0" hangingPunct="1">
        <a:lnSpc>
          <a:spcPct val="100000"/>
        </a:lnSpc>
        <a:spcBef>
          <a:spcPts val="799"/>
        </a:spcBef>
        <a:spcAft>
          <a:spcPts val="0"/>
        </a:spcAft>
        <a:tabLst>
          <a:tab pos="342720" algn="l"/>
          <a:tab pos="448920" algn="l"/>
          <a:tab pos="898200" algn="l"/>
          <a:tab pos="1347480" algn="l"/>
          <a:tab pos="1796760" algn="l"/>
          <a:tab pos="2246040" algn="l"/>
          <a:tab pos="2695320" algn="l"/>
          <a:tab pos="3144600" algn="l"/>
          <a:tab pos="3593879" algn="l"/>
          <a:tab pos="4043160" algn="l"/>
          <a:tab pos="4492439" algn="l"/>
          <a:tab pos="4941360" algn="l"/>
          <a:tab pos="5390640" algn="l"/>
          <a:tab pos="5839920" algn="l"/>
          <a:tab pos="6289200" algn="l"/>
          <a:tab pos="6738479" algn="l"/>
          <a:tab pos="7187760" algn="l"/>
          <a:tab pos="7637039" algn="l"/>
          <a:tab pos="8086320" algn="l"/>
          <a:tab pos="8535600" algn="l"/>
          <a:tab pos="8984880" algn="l"/>
        </a:tabLst>
        <a:defRPr lang="pt-BR" sz="3200" b="0" i="0" u="none" strike="noStrike" baseline="0">
          <a:ln>
            <a:noFill/>
          </a:ln>
          <a:solidFill>
            <a:srgbClr val="000000"/>
          </a:solidFill>
          <a:latin typeface="Times New Roman" pitchFamily="18"/>
          <a:cs typeface="Lucida Sans Unicode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0" y="-360"/>
            <a:ext cx="9144000" cy="6858000"/>
            <a:chOff x="0" y="-360"/>
            <a:chExt cx="9144000" cy="6858000"/>
          </a:xfrm>
        </p:grpSpPr>
        <p:sp>
          <p:nvSpPr>
            <p:cNvPr id="3" name="Forma livre 2"/>
            <p:cNvSpPr/>
            <p:nvPr/>
          </p:nvSpPr>
          <p:spPr>
            <a:xfrm>
              <a:off x="0" y="4876560"/>
              <a:ext cx="9144000" cy="198108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027"/>
                <a:gd name="f7" fmla="val 2296"/>
                <a:gd name="f8" fmla="+- 0 0 0"/>
                <a:gd name="f9" fmla="*/ f3 1 6027"/>
                <a:gd name="f10" fmla="*/ f4 1 2296"/>
                <a:gd name="f11" fmla="*/ f8 f0 1"/>
                <a:gd name="f12" fmla="*/ 0 f9 1"/>
                <a:gd name="f13" fmla="*/ 6027 f9 1"/>
                <a:gd name="f14" fmla="*/ 2296 f10 1"/>
                <a:gd name="f15" fmla="*/ 0 f10 1"/>
                <a:gd name="f16" fmla="*/ f11 1 f2"/>
                <a:gd name="f17" fmla="+- f16 0 f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7">
                  <a:pos x="f13" y="f14"/>
                </a:cxn>
                <a:cxn ang="f17">
                  <a:pos x="f12" y="f14"/>
                </a:cxn>
                <a:cxn ang="f17">
                  <a:pos x="f12" y="f15"/>
                </a:cxn>
                <a:cxn ang="f17">
                  <a:pos x="f13" y="f15"/>
                </a:cxn>
                <a:cxn ang="f17">
                  <a:pos x="f13" y="f14"/>
                </a:cxn>
                <a:cxn ang="f17">
                  <a:pos x="f13" y="f14"/>
                </a:cxn>
              </a:cxnLst>
              <a:rect l="f12" t="f15" r="f13" b="f14"/>
              <a:pathLst>
                <a:path w="6027" h="2296">
                  <a:moveTo>
                    <a:pt x="f6" y="f7"/>
                  </a:moveTo>
                  <a:lnTo>
                    <a:pt x="f5" y="f7"/>
                  </a:lnTo>
                  <a:lnTo>
                    <a:pt x="f5" y="f5"/>
                  </a:lnTo>
                  <a:lnTo>
                    <a:pt x="f6" y="f5"/>
                  </a:lnTo>
                  <a:lnTo>
                    <a:pt x="f6" y="f7"/>
                  </a:lnTo>
                  <a:lnTo>
                    <a:pt x="f6" y="f7"/>
                  </a:lnTo>
                  <a:close/>
                </a:path>
              </a:pathLst>
            </a:custGeom>
            <a:gradFill>
              <a:gsLst>
                <a:gs pos="0">
                  <a:srgbClr val="003399"/>
                </a:gs>
                <a:gs pos="100000">
                  <a:srgbClr val="33CCCC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none" lIns="90000" tIns="46800" rIns="90000" bIns="46800" anchor="ctr" anchorCtr="0" compatLnSpc="1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pt-B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4" name="Forma livre 3"/>
            <p:cNvSpPr/>
            <p:nvPr/>
          </p:nvSpPr>
          <p:spPr>
            <a:xfrm>
              <a:off x="0" y="-360"/>
              <a:ext cx="9144000" cy="487692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027"/>
                <a:gd name="f7" fmla="val 2296"/>
                <a:gd name="f8" fmla="+- 0 0 0"/>
                <a:gd name="f9" fmla="*/ f3 1 6027"/>
                <a:gd name="f10" fmla="*/ f4 1 2296"/>
                <a:gd name="f11" fmla="*/ f8 f0 1"/>
                <a:gd name="f12" fmla="*/ 0 f9 1"/>
                <a:gd name="f13" fmla="*/ 6027 f9 1"/>
                <a:gd name="f14" fmla="*/ 2296 f10 1"/>
                <a:gd name="f15" fmla="*/ 0 f10 1"/>
                <a:gd name="f16" fmla="*/ f11 1 f2"/>
                <a:gd name="f17" fmla="+- f16 0 f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7">
                  <a:pos x="f13" y="f14"/>
                </a:cxn>
                <a:cxn ang="f17">
                  <a:pos x="f12" y="f14"/>
                </a:cxn>
                <a:cxn ang="f17">
                  <a:pos x="f12" y="f15"/>
                </a:cxn>
                <a:cxn ang="f17">
                  <a:pos x="f13" y="f15"/>
                </a:cxn>
                <a:cxn ang="f17">
                  <a:pos x="f13" y="f14"/>
                </a:cxn>
                <a:cxn ang="f17">
                  <a:pos x="f13" y="f14"/>
                </a:cxn>
              </a:cxnLst>
              <a:rect l="f12" t="f15" r="f13" b="f14"/>
              <a:pathLst>
                <a:path w="6027" h="2296">
                  <a:moveTo>
                    <a:pt x="f6" y="f7"/>
                  </a:moveTo>
                  <a:lnTo>
                    <a:pt x="f5" y="f7"/>
                  </a:lnTo>
                  <a:lnTo>
                    <a:pt x="f5" y="f5"/>
                  </a:lnTo>
                  <a:lnTo>
                    <a:pt x="f6" y="f5"/>
                  </a:lnTo>
                  <a:lnTo>
                    <a:pt x="f6" y="f7"/>
                  </a:lnTo>
                  <a:lnTo>
                    <a:pt x="f6" y="f7"/>
                  </a:lnTo>
                  <a:close/>
                </a:path>
              </a:pathLst>
            </a:custGeom>
            <a:gradFill>
              <a:gsLst>
                <a:gs pos="0">
                  <a:srgbClr val="001847"/>
                </a:gs>
                <a:gs pos="100000">
                  <a:srgbClr val="003399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none" lIns="90000" tIns="46800" rIns="90000" bIns="46800" anchor="ctr" anchorCtr="0" compatLnSpc="1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pt-B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Lucida Sans Unicode" pitchFamily="2"/>
              </a:endParaRPr>
            </a:p>
          </p:txBody>
        </p:sp>
      </p:grpSp>
      <p:sp>
        <p:nvSpPr>
          <p:cNvPr id="5" name="Forma livre 4"/>
          <p:cNvSpPr/>
          <p:nvPr/>
        </p:nvSpPr>
        <p:spPr>
          <a:xfrm>
            <a:off x="6242040" y="6248160"/>
            <a:ext cx="2895479" cy="6094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748"/>
              <a:gd name="f7" fmla="val 246"/>
              <a:gd name="f8" fmla="+- 0 0 0"/>
              <a:gd name="f9" fmla="*/ f3 1 5748"/>
              <a:gd name="f10" fmla="*/ f4 1 246"/>
              <a:gd name="f11" fmla="*/ f8 f0 1"/>
              <a:gd name="f12" fmla="*/ 0 f9 1"/>
              <a:gd name="f13" fmla="*/ 5748 f9 1"/>
              <a:gd name="f14" fmla="*/ 246 f10 1"/>
              <a:gd name="f15" fmla="*/ 0 f10 1"/>
              <a:gd name="f16" fmla="*/ f11 1 f2"/>
              <a:gd name="f17" fmla="+- f16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7">
                <a:pos x="f13" y="f14"/>
              </a:cxn>
              <a:cxn ang="f17">
                <a:pos x="f12" y="f14"/>
              </a:cxn>
              <a:cxn ang="f17">
                <a:pos x="f12" y="f15"/>
              </a:cxn>
              <a:cxn ang="f17">
                <a:pos x="f13" y="f15"/>
              </a:cxn>
              <a:cxn ang="f17">
                <a:pos x="f13" y="f14"/>
              </a:cxn>
              <a:cxn ang="f17">
                <a:pos x="f13" y="f14"/>
              </a:cxn>
            </a:cxnLst>
            <a:rect l="f12" t="f15" r="f13" b="f14"/>
            <a:pathLst>
              <a:path w="5748" h="246">
                <a:moveTo>
                  <a:pt x="f6" y="f7"/>
                </a:moveTo>
                <a:lnTo>
                  <a:pt x="f5" y="f7"/>
                </a:lnTo>
                <a:lnTo>
                  <a:pt x="f5" y="f5"/>
                </a:lnTo>
                <a:lnTo>
                  <a:pt x="f6" y="f5"/>
                </a:lnTo>
                <a:lnTo>
                  <a:pt x="f6" y="f7"/>
                </a:lnTo>
                <a:lnTo>
                  <a:pt x="f6" y="f7"/>
                </a:lnTo>
                <a:close/>
              </a:path>
            </a:pathLst>
          </a:custGeom>
          <a:gradFill>
            <a:gsLst>
              <a:gs pos="0">
                <a:srgbClr val="003399"/>
              </a:gs>
              <a:gs pos="100000">
                <a:srgbClr val="00FFCC"/>
              </a:gs>
            </a:gsLst>
            <a:lin ang="18900000"/>
          </a:gradFill>
          <a:ln>
            <a:noFill/>
            <a:prstDash val="solid"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360" y="6006240"/>
            <a:ext cx="7845120" cy="851040"/>
            <a:chOff x="360" y="6006240"/>
            <a:chExt cx="7845120" cy="851040"/>
          </a:xfrm>
        </p:grpSpPr>
        <p:sp>
          <p:nvSpPr>
            <p:cNvPr id="7" name="Forma livre 6"/>
            <p:cNvSpPr/>
            <p:nvPr/>
          </p:nvSpPr>
          <p:spPr>
            <a:xfrm>
              <a:off x="2362320" y="6006240"/>
              <a:ext cx="5143679" cy="85104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240"/>
                <a:gd name="f7" fmla="val 536"/>
                <a:gd name="f8" fmla="val 3132"/>
                <a:gd name="f9" fmla="val 469"/>
                <a:gd name="f10" fmla="val 2995"/>
                <a:gd name="f11" fmla="val 395"/>
                <a:gd name="f12" fmla="val 2911"/>
                <a:gd name="f13" fmla="val 375"/>
                <a:gd name="f14" fmla="val 2678"/>
                <a:gd name="f15" fmla="val 228"/>
                <a:gd name="f16" fmla="val 2553"/>
                <a:gd name="f17" fmla="val 74"/>
                <a:gd name="f18" fmla="val 2457"/>
                <a:gd name="f19" fmla="val 7"/>
                <a:gd name="f20" fmla="val 2403"/>
                <a:gd name="f21" fmla="val 47"/>
                <a:gd name="f22" fmla="val 2289"/>
                <a:gd name="f23" fmla="val 2134"/>
                <a:gd name="f24" fmla="val 2044"/>
                <a:gd name="f25" fmla="val 128"/>
                <a:gd name="f26" fmla="val 1775"/>
                <a:gd name="f27" fmla="val 222"/>
                <a:gd name="f28" fmla="val 1602"/>
                <a:gd name="f29" fmla="val 181"/>
                <a:gd name="f30" fmla="val 1560"/>
                <a:gd name="f31" fmla="val 101"/>
                <a:gd name="f32" fmla="val 1542"/>
                <a:gd name="f33" fmla="val 87"/>
                <a:gd name="f34" fmla="val 1446"/>
                <a:gd name="f35" fmla="val 60"/>
                <a:gd name="f36" fmla="val 1375"/>
                <a:gd name="f37" fmla="val 1309"/>
                <a:gd name="f38" fmla="val 1243"/>
                <a:gd name="f39" fmla="val 13"/>
                <a:gd name="f40" fmla="val 1225"/>
                <a:gd name="f41" fmla="val 1189"/>
                <a:gd name="f42" fmla="val 1106"/>
                <a:gd name="f43" fmla="val 34"/>
                <a:gd name="f44" fmla="val 1094"/>
                <a:gd name="f45" fmla="val 40"/>
                <a:gd name="f46" fmla="val 1070"/>
                <a:gd name="f47" fmla="val 54"/>
                <a:gd name="f48" fmla="val 1034"/>
                <a:gd name="f49" fmla="val 1004"/>
                <a:gd name="f50" fmla="val 986"/>
                <a:gd name="f51" fmla="val 956"/>
                <a:gd name="f52" fmla="val 81"/>
                <a:gd name="f53" fmla="val 920"/>
                <a:gd name="f54" fmla="val 94"/>
                <a:gd name="f55" fmla="val 884"/>
                <a:gd name="f56" fmla="val 107"/>
                <a:gd name="f57" fmla="val 843"/>
                <a:gd name="f58" fmla="val 813"/>
                <a:gd name="f59" fmla="val 141"/>
                <a:gd name="f60" fmla="val 789"/>
                <a:gd name="f61" fmla="val 148"/>
                <a:gd name="f62" fmla="val 783"/>
                <a:gd name="f63" fmla="val 154"/>
                <a:gd name="f64" fmla="val 556"/>
                <a:gd name="f65" fmla="val 394"/>
                <a:gd name="f66" fmla="val 294"/>
                <a:gd name="f67" fmla="val 462"/>
                <a:gd name="f68" fmla="+- 0 0 0"/>
                <a:gd name="f69" fmla="*/ f3 1 3240"/>
                <a:gd name="f70" fmla="*/ f4 1 536"/>
                <a:gd name="f71" fmla="*/ f68 f0 1"/>
                <a:gd name="f72" fmla="*/ 0 f69 1"/>
                <a:gd name="f73" fmla="*/ 3240 f69 1"/>
                <a:gd name="f74" fmla="*/ 536 f70 1"/>
                <a:gd name="f75" fmla="*/ 0 f70 1"/>
                <a:gd name="f76" fmla="*/ 3132 f69 1"/>
                <a:gd name="f77" fmla="*/ 469 f70 1"/>
                <a:gd name="f78" fmla="*/ f71 1 f2"/>
                <a:gd name="f79" fmla="*/ 2995 f69 1"/>
                <a:gd name="f80" fmla="*/ 395 f70 1"/>
                <a:gd name="f81" fmla="*/ 2911 f69 1"/>
                <a:gd name="f82" fmla="*/ 375 f70 1"/>
                <a:gd name="f83" fmla="*/ 2678 f69 1"/>
                <a:gd name="f84" fmla="*/ 228 f70 1"/>
                <a:gd name="f85" fmla="*/ 2553 f69 1"/>
                <a:gd name="f86" fmla="*/ 74 f70 1"/>
                <a:gd name="f87" fmla="*/ 2457 f69 1"/>
                <a:gd name="f88" fmla="*/ 7 f70 1"/>
                <a:gd name="f89" fmla="*/ 2403 f69 1"/>
                <a:gd name="f90" fmla="*/ 47 f70 1"/>
                <a:gd name="f91" fmla="*/ 2289 f69 1"/>
                <a:gd name="f92" fmla="*/ 2134 f69 1"/>
                <a:gd name="f93" fmla="*/ 2044 f69 1"/>
                <a:gd name="f94" fmla="*/ 128 f70 1"/>
                <a:gd name="f95" fmla="*/ 1775 f69 1"/>
                <a:gd name="f96" fmla="*/ 222 f70 1"/>
                <a:gd name="f97" fmla="*/ 1602 f69 1"/>
                <a:gd name="f98" fmla="*/ 181 f70 1"/>
                <a:gd name="f99" fmla="*/ 1560 f69 1"/>
                <a:gd name="f100" fmla="*/ 101 f70 1"/>
                <a:gd name="f101" fmla="*/ 1542 f69 1"/>
                <a:gd name="f102" fmla="*/ 87 f70 1"/>
                <a:gd name="f103" fmla="*/ 1446 f69 1"/>
                <a:gd name="f104" fmla="*/ 60 f70 1"/>
                <a:gd name="f105" fmla="*/ 1375 f69 1"/>
                <a:gd name="f106" fmla="*/ 1309 f69 1"/>
                <a:gd name="f107" fmla="*/ 1243 f69 1"/>
                <a:gd name="f108" fmla="*/ 13 f70 1"/>
                <a:gd name="f109" fmla="*/ 1225 f69 1"/>
                <a:gd name="f110" fmla="*/ 1189 f69 1"/>
                <a:gd name="f111" fmla="*/ 1106 f69 1"/>
                <a:gd name="f112" fmla="*/ 34 f70 1"/>
                <a:gd name="f113" fmla="*/ 1094 f69 1"/>
                <a:gd name="f114" fmla="*/ 40 f70 1"/>
                <a:gd name="f115" fmla="*/ 1070 f69 1"/>
                <a:gd name="f116" fmla="*/ 54 f70 1"/>
                <a:gd name="f117" fmla="*/ 1034 f69 1"/>
                <a:gd name="f118" fmla="*/ 1004 f69 1"/>
                <a:gd name="f119" fmla="*/ 986 f69 1"/>
                <a:gd name="f120" fmla="*/ 956 f69 1"/>
                <a:gd name="f121" fmla="*/ 81 f70 1"/>
                <a:gd name="f122" fmla="*/ 920 f69 1"/>
                <a:gd name="f123" fmla="*/ 94 f70 1"/>
                <a:gd name="f124" fmla="*/ 884 f69 1"/>
                <a:gd name="f125" fmla="*/ 107 f70 1"/>
                <a:gd name="f126" fmla="*/ 843 f69 1"/>
                <a:gd name="f127" fmla="*/ 813 f69 1"/>
                <a:gd name="f128" fmla="*/ 141 f70 1"/>
                <a:gd name="f129" fmla="*/ 789 f69 1"/>
                <a:gd name="f130" fmla="*/ 148 f70 1"/>
                <a:gd name="f131" fmla="*/ 783 f69 1"/>
                <a:gd name="f132" fmla="*/ 154 f70 1"/>
                <a:gd name="f133" fmla="*/ 556 f69 1"/>
                <a:gd name="f134" fmla="*/ 394 f69 1"/>
                <a:gd name="f135" fmla="*/ 294 f70 1"/>
                <a:gd name="f136" fmla="*/ 107 f69 1"/>
                <a:gd name="f137" fmla="*/ 462 f70 1"/>
                <a:gd name="f138" fmla="+- f78 0 f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38">
                  <a:pos x="f76" y="f77"/>
                </a:cxn>
                <a:cxn ang="f138">
                  <a:pos x="f79" y="f80"/>
                </a:cxn>
                <a:cxn ang="f138">
                  <a:pos x="f81" y="f82"/>
                </a:cxn>
                <a:cxn ang="f138">
                  <a:pos x="f83" y="f84"/>
                </a:cxn>
                <a:cxn ang="f138">
                  <a:pos x="f85" y="f86"/>
                </a:cxn>
                <a:cxn ang="f138">
                  <a:pos x="f87" y="f88"/>
                </a:cxn>
                <a:cxn ang="f138">
                  <a:pos x="f89" y="f90"/>
                </a:cxn>
                <a:cxn ang="f138">
                  <a:pos x="f91" y="f86"/>
                </a:cxn>
                <a:cxn ang="f138">
                  <a:pos x="f92" y="f86"/>
                </a:cxn>
                <a:cxn ang="f138">
                  <a:pos x="f93" y="f94"/>
                </a:cxn>
                <a:cxn ang="f138">
                  <a:pos x="f95" y="f96"/>
                </a:cxn>
                <a:cxn ang="f138">
                  <a:pos x="f97" y="f98"/>
                </a:cxn>
                <a:cxn ang="f138">
                  <a:pos x="f99" y="f100"/>
                </a:cxn>
                <a:cxn ang="f138">
                  <a:pos x="f101" y="f102"/>
                </a:cxn>
                <a:cxn ang="f138">
                  <a:pos x="f103" y="f104"/>
                </a:cxn>
                <a:cxn ang="f138">
                  <a:pos x="f105" y="f86"/>
                </a:cxn>
                <a:cxn ang="f138">
                  <a:pos x="f106" y="f102"/>
                </a:cxn>
                <a:cxn ang="f138">
                  <a:pos x="f107" y="f108"/>
                </a:cxn>
                <a:cxn ang="f138">
                  <a:pos x="f109" y="f75"/>
                </a:cxn>
                <a:cxn ang="f138">
                  <a:pos x="f110" y="f75"/>
                </a:cxn>
                <a:cxn ang="f138">
                  <a:pos x="f111" y="f112"/>
                </a:cxn>
                <a:cxn ang="f138">
                  <a:pos x="f111" y="f112"/>
                </a:cxn>
                <a:cxn ang="f138">
                  <a:pos x="f113" y="f114"/>
                </a:cxn>
                <a:cxn ang="f138">
                  <a:pos x="f115" y="f116"/>
                </a:cxn>
                <a:cxn ang="f138">
                  <a:pos x="f117" y="f86"/>
                </a:cxn>
                <a:cxn ang="f138">
                  <a:pos x="f118" y="f86"/>
                </a:cxn>
                <a:cxn ang="f138">
                  <a:pos x="f119" y="f86"/>
                </a:cxn>
                <a:cxn ang="f138">
                  <a:pos x="f120" y="f121"/>
                </a:cxn>
                <a:cxn ang="f138">
                  <a:pos x="f122" y="f123"/>
                </a:cxn>
                <a:cxn ang="f138">
                  <a:pos x="f124" y="f125"/>
                </a:cxn>
                <a:cxn ang="f138">
                  <a:pos x="f126" y="f94"/>
                </a:cxn>
                <a:cxn ang="f138">
                  <a:pos x="f127" y="f128"/>
                </a:cxn>
                <a:cxn ang="f138">
                  <a:pos x="f129" y="f130"/>
                </a:cxn>
                <a:cxn ang="f138">
                  <a:pos x="f131" y="f132"/>
                </a:cxn>
                <a:cxn ang="f138">
                  <a:pos x="f133" y="f84"/>
                </a:cxn>
                <a:cxn ang="f138">
                  <a:pos x="f134" y="f135"/>
                </a:cxn>
                <a:cxn ang="f138">
                  <a:pos x="f136" y="f137"/>
                </a:cxn>
                <a:cxn ang="f138">
                  <a:pos x="f72" y="f74"/>
                </a:cxn>
                <a:cxn ang="f138">
                  <a:pos x="f73" y="f74"/>
                </a:cxn>
                <a:cxn ang="f138">
                  <a:pos x="f76" y="f77"/>
                </a:cxn>
                <a:cxn ang="f138">
                  <a:pos x="f76" y="f77"/>
                </a:cxn>
              </a:cxnLst>
              <a:rect l="f72" t="f75" r="f73" b="f74"/>
              <a:pathLst>
                <a:path w="3240" h="536">
                  <a:moveTo>
                    <a:pt x="f8" y="f9"/>
                  </a:move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17"/>
                  </a:lnTo>
                  <a:lnTo>
                    <a:pt x="f23" y="f17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17"/>
                  </a:lnTo>
                  <a:lnTo>
                    <a:pt x="f37" y="f33"/>
                  </a:lnTo>
                  <a:lnTo>
                    <a:pt x="f38" y="f39"/>
                  </a:lnTo>
                  <a:lnTo>
                    <a:pt x="f40" y="f5"/>
                  </a:lnTo>
                  <a:lnTo>
                    <a:pt x="f41" y="f5"/>
                  </a:lnTo>
                  <a:lnTo>
                    <a:pt x="f42" y="f43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17"/>
                  </a:lnTo>
                  <a:lnTo>
                    <a:pt x="f49" y="f17"/>
                  </a:lnTo>
                  <a:lnTo>
                    <a:pt x="f50" y="f17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6"/>
                  </a:lnTo>
                  <a:lnTo>
                    <a:pt x="f57" y="f25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64" y="f15"/>
                  </a:lnTo>
                  <a:lnTo>
                    <a:pt x="f65" y="f66"/>
                  </a:lnTo>
                  <a:lnTo>
                    <a:pt x="f56" y="f67"/>
                  </a:lnTo>
                  <a:lnTo>
                    <a:pt x="f5" y="f7"/>
                  </a:lnTo>
                  <a:lnTo>
                    <a:pt x="f6" y="f7"/>
                  </a:lnTo>
                  <a:lnTo>
                    <a:pt x="f8" y="f9"/>
                  </a:lnTo>
                  <a:lnTo>
                    <a:pt x="f8" y="f9"/>
                  </a:lnTo>
                  <a:close/>
                </a:path>
              </a:pathLst>
            </a:custGeom>
            <a:gradFill>
              <a:gsLst>
                <a:gs pos="0">
                  <a:srgbClr val="847864"/>
                </a:gs>
                <a:gs pos="100000">
                  <a:srgbClr val="463416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none" lIns="90000" tIns="46800" rIns="90000" bIns="46800" anchor="ctr" anchorCtr="0" compatLnSpc="1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pt-B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Lucida Sans Unicode" pitchFamily="2"/>
              </a:endParaRPr>
            </a:p>
          </p:txBody>
        </p:sp>
        <p:grpSp>
          <p:nvGrpSpPr>
            <p:cNvPr id="8" name="Grupo 7"/>
            <p:cNvGrpSpPr/>
            <p:nvPr/>
          </p:nvGrpSpPr>
          <p:grpSpPr>
            <a:xfrm>
              <a:off x="3946680" y="6006240"/>
              <a:ext cx="3898800" cy="851039"/>
              <a:chOff x="3946680" y="6006240"/>
              <a:chExt cx="3898800" cy="851039"/>
            </a:xfrm>
          </p:grpSpPr>
          <p:sp>
            <p:nvSpPr>
              <p:cNvPr id="9" name="Forma livre 8"/>
              <p:cNvSpPr/>
              <p:nvPr/>
            </p:nvSpPr>
            <p:spPr>
              <a:xfrm>
                <a:off x="6267600" y="6017400"/>
                <a:ext cx="1577880" cy="839879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994"/>
                  <a:gd name="f7" fmla="val 529"/>
                  <a:gd name="f8" fmla="val 636"/>
                  <a:gd name="f9" fmla="val 373"/>
                  <a:gd name="f10" fmla="val 495"/>
                  <a:gd name="f11" fmla="val 370"/>
                  <a:gd name="f12" fmla="val 280"/>
                  <a:gd name="f13" fmla="val 249"/>
                  <a:gd name="f14" fmla="val 127"/>
                  <a:gd name="f15" fmla="val 66"/>
                  <a:gd name="f16" fmla="val 22"/>
                  <a:gd name="f17" fmla="val 26"/>
                  <a:gd name="f18" fmla="val 65"/>
                  <a:gd name="f19" fmla="val 30"/>
                  <a:gd name="f20" fmla="val 119"/>
                  <a:gd name="f21" fmla="val 75"/>
                  <a:gd name="f22" fmla="val 243"/>
                  <a:gd name="f23" fmla="val 45"/>
                  <a:gd name="f24" fmla="val 422"/>
                  <a:gd name="f25" fmla="val 200"/>
                  <a:gd name="f26" fmla="val 329"/>
                  <a:gd name="f27" fmla="val 592"/>
                  <a:gd name="f28" fmla="val 527"/>
                  <a:gd name="f29" fmla="val 828"/>
                  <a:gd name="f30" fmla="val 473"/>
                  <a:gd name="f31" fmla="+- 0 0 0"/>
                  <a:gd name="f32" fmla="*/ f3 1 994"/>
                  <a:gd name="f33" fmla="*/ f4 1 529"/>
                  <a:gd name="f34" fmla="*/ f31 f0 1"/>
                  <a:gd name="f35" fmla="*/ 0 f32 1"/>
                  <a:gd name="f36" fmla="*/ 994 f32 1"/>
                  <a:gd name="f37" fmla="*/ 529 f33 1"/>
                  <a:gd name="f38" fmla="*/ 0 f33 1"/>
                  <a:gd name="f39" fmla="*/ 636 f32 1"/>
                  <a:gd name="f40" fmla="*/ 373 f33 1"/>
                  <a:gd name="f41" fmla="*/ f34 1 f2"/>
                  <a:gd name="f42" fmla="*/ 495 f32 1"/>
                  <a:gd name="f43" fmla="*/ 370 f33 1"/>
                  <a:gd name="f44" fmla="*/ 280 f32 1"/>
                  <a:gd name="f45" fmla="*/ 249 f33 1"/>
                  <a:gd name="f46" fmla="*/ 127 f32 1"/>
                  <a:gd name="f47" fmla="*/ 66 f33 1"/>
                  <a:gd name="f48" fmla="*/ 22 f32 1"/>
                  <a:gd name="f49" fmla="*/ 26 f33 1"/>
                  <a:gd name="f50" fmla="*/ 65 f33 1"/>
                  <a:gd name="f51" fmla="*/ 30 f32 1"/>
                  <a:gd name="f52" fmla="*/ 119 f33 1"/>
                  <a:gd name="f53" fmla="*/ 75 f32 1"/>
                  <a:gd name="f54" fmla="*/ 243 f33 1"/>
                  <a:gd name="f55" fmla="*/ 45 f32 1"/>
                  <a:gd name="f56" fmla="*/ 422 f33 1"/>
                  <a:gd name="f57" fmla="*/ 200 f32 1"/>
                  <a:gd name="f58" fmla="*/ 329 f33 1"/>
                  <a:gd name="f59" fmla="*/ 592 f32 1"/>
                  <a:gd name="f60" fmla="*/ 527 f33 1"/>
                  <a:gd name="f61" fmla="*/ 828 f32 1"/>
                  <a:gd name="f62" fmla="*/ 473 f33 1"/>
                  <a:gd name="f63" fmla="+- f41 0 f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63">
                    <a:pos x="f39" y="f40"/>
                  </a:cxn>
                  <a:cxn ang="f63">
                    <a:pos x="f42" y="f43"/>
                  </a:cxn>
                  <a:cxn ang="f63">
                    <a:pos x="f44" y="f45"/>
                  </a:cxn>
                  <a:cxn ang="f63">
                    <a:pos x="f46" y="f47"/>
                  </a:cxn>
                  <a:cxn ang="f63">
                    <a:pos x="f35" y="f38"/>
                  </a:cxn>
                  <a:cxn ang="f63">
                    <a:pos x="f48" y="f49"/>
                  </a:cxn>
                  <a:cxn ang="f63">
                    <a:pos x="f35" y="f50"/>
                  </a:cxn>
                  <a:cxn ang="f63">
                    <a:pos x="f51" y="f52"/>
                  </a:cxn>
                  <a:cxn ang="f63">
                    <a:pos x="f53" y="f54"/>
                  </a:cxn>
                  <a:cxn ang="f63">
                    <a:pos x="f55" y="f56"/>
                  </a:cxn>
                  <a:cxn ang="f63">
                    <a:pos x="f57" y="f58"/>
                  </a:cxn>
                  <a:cxn ang="f63">
                    <a:pos x="f59" y="f60"/>
                  </a:cxn>
                  <a:cxn ang="f63">
                    <a:pos x="f36" y="f37"/>
                  </a:cxn>
                  <a:cxn ang="f63">
                    <a:pos x="f61" y="f62"/>
                  </a:cxn>
                  <a:cxn ang="f63">
                    <a:pos x="f39" y="f40"/>
                  </a:cxn>
                </a:cxnLst>
                <a:rect l="f35" t="f38" r="f36" b="f37"/>
                <a:pathLst>
                  <a:path w="994" h="529">
                    <a:moveTo>
                      <a:pt x="f8" y="f9"/>
                    </a:move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5" y="f5"/>
                    </a:lnTo>
                    <a:lnTo>
                      <a:pt x="f16" y="f17"/>
                    </a:lnTo>
                    <a:lnTo>
                      <a:pt x="f5" y="f18"/>
                    </a:lnTo>
                    <a:lnTo>
                      <a:pt x="f19" y="f20"/>
                    </a:lnTo>
                    <a:lnTo>
                      <a:pt x="f21" y="f22"/>
                    </a:lnTo>
                    <a:lnTo>
                      <a:pt x="f23" y="f24"/>
                    </a:lnTo>
                    <a:lnTo>
                      <a:pt x="f25" y="f26"/>
                    </a:lnTo>
                    <a:lnTo>
                      <a:pt x="f27" y="f28"/>
                    </a:lnTo>
                    <a:lnTo>
                      <a:pt x="f6" y="f7"/>
                    </a:lnTo>
                    <a:lnTo>
                      <a:pt x="f29" y="f30"/>
                    </a:lnTo>
                    <a:lnTo>
                      <a:pt x="f8" y="f9"/>
                    </a:lnTo>
                    <a:close/>
                  </a:path>
                </a:pathLst>
              </a:custGeom>
              <a:solidFill>
                <a:srgbClr val="463416"/>
              </a:solidFill>
              <a:ln>
                <a:noFill/>
                <a:prstDash val="solid"/>
              </a:ln>
            </p:spPr>
            <p:txBody>
              <a:bodyPr vert="horz" wrap="none" lIns="90000" tIns="46800" rIns="90000" bIns="46800" anchor="ctr" anchorCtr="0" compatLnSpc="1"/>
              <a:lstStyle/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pt-BR" sz="24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Times New Roman" pitchFamily="18"/>
                  <a:ea typeface="Lucida Sans Unicode" pitchFamily="2"/>
                  <a:cs typeface="Lucida Sans Unicode" pitchFamily="2"/>
                </a:endParaRPr>
              </a:p>
            </p:txBody>
          </p:sp>
          <p:sp>
            <p:nvSpPr>
              <p:cNvPr id="10" name="Forma livre 9"/>
              <p:cNvSpPr/>
              <p:nvPr/>
            </p:nvSpPr>
            <p:spPr>
              <a:xfrm>
                <a:off x="4249800" y="6006240"/>
                <a:ext cx="295560" cy="62712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186"/>
                  <a:gd name="f7" fmla="val 353"/>
                  <a:gd name="f8" fmla="val 36"/>
                  <a:gd name="f9" fmla="val 54"/>
                  <a:gd name="f10" fmla="val 18"/>
                  <a:gd name="f11" fmla="val 24"/>
                  <a:gd name="f12" fmla="val 30"/>
                  <a:gd name="f13" fmla="val 66"/>
                  <a:gd name="f14" fmla="val 42"/>
                  <a:gd name="f15" fmla="val 114"/>
                  <a:gd name="f16" fmla="val 48"/>
                  <a:gd name="f17" fmla="val 162"/>
                  <a:gd name="f18" fmla="val 233"/>
                  <a:gd name="f19" fmla="val 84"/>
                  <a:gd name="f20" fmla="val 216"/>
                  <a:gd name="f21" fmla="val 126"/>
                  <a:gd name="f22" fmla="val 144"/>
                  <a:gd name="f23" fmla="val 120"/>
                  <a:gd name="f24" fmla="val 90"/>
                  <a:gd name="f25" fmla="val 60"/>
                  <a:gd name="f26" fmla="+- 0 0 0"/>
                  <a:gd name="f27" fmla="*/ f3 1 186"/>
                  <a:gd name="f28" fmla="*/ f4 1 353"/>
                  <a:gd name="f29" fmla="*/ f26 f0 1"/>
                  <a:gd name="f30" fmla="*/ 0 f27 1"/>
                  <a:gd name="f31" fmla="*/ 186 f27 1"/>
                  <a:gd name="f32" fmla="*/ 353 f28 1"/>
                  <a:gd name="f33" fmla="*/ 0 f28 1"/>
                  <a:gd name="f34" fmla="*/ 36 f27 1"/>
                  <a:gd name="f35" fmla="*/ f29 1 f2"/>
                  <a:gd name="f36" fmla="*/ 54 f27 1"/>
                  <a:gd name="f37" fmla="*/ 18 f28 1"/>
                  <a:gd name="f38" fmla="*/ 24 f27 1"/>
                  <a:gd name="f39" fmla="*/ 30 f28 1"/>
                  <a:gd name="f40" fmla="*/ 18 f27 1"/>
                  <a:gd name="f41" fmla="*/ 66 f28 1"/>
                  <a:gd name="f42" fmla="*/ 42 f27 1"/>
                  <a:gd name="f43" fmla="*/ 114 f28 1"/>
                  <a:gd name="f44" fmla="*/ 48 f27 1"/>
                  <a:gd name="f45" fmla="*/ 162 f28 1"/>
                  <a:gd name="f46" fmla="*/ 233 f28 1"/>
                  <a:gd name="f47" fmla="*/ 84 f27 1"/>
                  <a:gd name="f48" fmla="*/ 216 f28 1"/>
                  <a:gd name="f49" fmla="*/ 126 f27 1"/>
                  <a:gd name="f50" fmla="*/ 126 f28 1"/>
                  <a:gd name="f51" fmla="*/ 144 f27 1"/>
                  <a:gd name="f52" fmla="*/ 120 f28 1"/>
                  <a:gd name="f53" fmla="*/ 90 f28 1"/>
                  <a:gd name="f54" fmla="*/ 162 f27 1"/>
                  <a:gd name="f55" fmla="*/ 60 f28 1"/>
                  <a:gd name="f56" fmla="+- f35 0 f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56">
                    <a:pos x="f34" y="f33"/>
                  </a:cxn>
                  <a:cxn ang="f56">
                    <a:pos x="f36" y="f37"/>
                  </a:cxn>
                  <a:cxn ang="f56">
                    <a:pos x="f38" y="f39"/>
                  </a:cxn>
                  <a:cxn ang="f56">
                    <a:pos x="f40" y="f41"/>
                  </a:cxn>
                  <a:cxn ang="f56">
                    <a:pos x="f42" y="f43"/>
                  </a:cxn>
                  <a:cxn ang="f56">
                    <a:pos x="f44" y="f45"/>
                  </a:cxn>
                  <a:cxn ang="f56">
                    <a:pos x="f30" y="f32"/>
                  </a:cxn>
                  <a:cxn ang="f56">
                    <a:pos x="f36" y="f46"/>
                  </a:cxn>
                  <a:cxn ang="f56">
                    <a:pos x="f47" y="f48"/>
                  </a:cxn>
                  <a:cxn ang="f56">
                    <a:pos x="f49" y="f50"/>
                  </a:cxn>
                  <a:cxn ang="f56">
                    <a:pos x="f51" y="f52"/>
                  </a:cxn>
                  <a:cxn ang="f56">
                    <a:pos x="f51" y="f53"/>
                  </a:cxn>
                  <a:cxn ang="f56">
                    <a:pos x="f31" y="f41"/>
                  </a:cxn>
                  <a:cxn ang="f56">
                    <a:pos x="f54" y="f55"/>
                  </a:cxn>
                  <a:cxn ang="f56">
                    <a:pos x="f34" y="f33"/>
                  </a:cxn>
                  <a:cxn ang="f56">
                    <a:pos x="f34" y="f33"/>
                  </a:cxn>
                </a:cxnLst>
                <a:rect l="f30" t="f33" r="f31" b="f32"/>
                <a:pathLst>
                  <a:path w="186" h="353">
                    <a:moveTo>
                      <a:pt x="f8" y="f5"/>
                    </a:moveTo>
                    <a:lnTo>
                      <a:pt x="f9" y="f10"/>
                    </a:lnTo>
                    <a:lnTo>
                      <a:pt x="f11" y="f12"/>
                    </a:lnTo>
                    <a:lnTo>
                      <a:pt x="f10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5" y="f7"/>
                    </a:lnTo>
                    <a:lnTo>
                      <a:pt x="f9" y="f18"/>
                    </a:lnTo>
                    <a:lnTo>
                      <a:pt x="f19" y="f20"/>
                    </a:lnTo>
                    <a:lnTo>
                      <a:pt x="f21" y="f21"/>
                    </a:lnTo>
                    <a:lnTo>
                      <a:pt x="f22" y="f23"/>
                    </a:lnTo>
                    <a:lnTo>
                      <a:pt x="f22" y="f24"/>
                    </a:lnTo>
                    <a:lnTo>
                      <a:pt x="f6" y="f13"/>
                    </a:lnTo>
                    <a:lnTo>
                      <a:pt x="f17" y="f25"/>
                    </a:lnTo>
                    <a:lnTo>
                      <a:pt x="f8" y="f5"/>
                    </a:lnTo>
                    <a:lnTo>
                      <a:pt x="f8" y="f5"/>
                    </a:lnTo>
                    <a:close/>
                  </a:path>
                </a:pathLst>
              </a:custGeom>
              <a:solidFill>
                <a:srgbClr val="463416"/>
              </a:solidFill>
              <a:ln>
                <a:noFill/>
                <a:prstDash val="solid"/>
              </a:ln>
            </p:spPr>
            <p:txBody>
              <a:bodyPr vert="horz" wrap="none" lIns="90000" tIns="46800" rIns="90000" bIns="46800" anchor="ctr" anchorCtr="0" compatLnSpc="1"/>
              <a:lstStyle/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pt-BR" sz="24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Times New Roman" pitchFamily="18"/>
                  <a:ea typeface="Lucida Sans Unicode" pitchFamily="2"/>
                  <a:cs typeface="Lucida Sans Unicode" pitchFamily="2"/>
                </a:endParaRPr>
              </a:p>
            </p:txBody>
          </p:sp>
          <p:sp>
            <p:nvSpPr>
              <p:cNvPr id="11" name="Forma livre 10"/>
              <p:cNvSpPr/>
              <p:nvPr/>
            </p:nvSpPr>
            <p:spPr>
              <a:xfrm>
                <a:off x="4810320" y="6166800"/>
                <a:ext cx="600120" cy="4302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378"/>
                  <a:gd name="f7" fmla="val 271"/>
                  <a:gd name="f8" fmla="val 18"/>
                  <a:gd name="f9" fmla="val 12"/>
                  <a:gd name="f10" fmla="val 13"/>
                  <a:gd name="f11" fmla="val 40"/>
                  <a:gd name="f12" fmla="val 60"/>
                  <a:gd name="f13" fmla="val 121"/>
                  <a:gd name="f14" fmla="val 310"/>
                  <a:gd name="f15" fmla="val 290"/>
                  <a:gd name="f16" fmla="val 139"/>
                  <a:gd name="f17" fmla="val 76"/>
                  <a:gd name="f18" fmla="val 251"/>
                  <a:gd name="f19" fmla="val 94"/>
                  <a:gd name="f20" fmla="val 90"/>
                  <a:gd name="f21" fmla="val 54"/>
                  <a:gd name="f22" fmla="+- 0 0 0"/>
                  <a:gd name="f23" fmla="*/ f3 1 378"/>
                  <a:gd name="f24" fmla="*/ f4 1 271"/>
                  <a:gd name="f25" fmla="*/ f22 f0 1"/>
                  <a:gd name="f26" fmla="*/ 0 f23 1"/>
                  <a:gd name="f27" fmla="*/ 378 f23 1"/>
                  <a:gd name="f28" fmla="*/ 271 f24 1"/>
                  <a:gd name="f29" fmla="*/ 0 f24 1"/>
                  <a:gd name="f30" fmla="*/ 18 f23 1"/>
                  <a:gd name="f31" fmla="*/ f25 1 f2"/>
                  <a:gd name="f32" fmla="*/ 12 f23 1"/>
                  <a:gd name="f33" fmla="*/ 13 f24 1"/>
                  <a:gd name="f34" fmla="*/ 40 f24 1"/>
                  <a:gd name="f35" fmla="*/ 60 f23 1"/>
                  <a:gd name="f36" fmla="*/ 121 f24 1"/>
                  <a:gd name="f37" fmla="*/ 310 f23 1"/>
                  <a:gd name="f38" fmla="*/ 290 f23 1"/>
                  <a:gd name="f39" fmla="*/ 139 f24 1"/>
                  <a:gd name="f40" fmla="*/ 76 f24 1"/>
                  <a:gd name="f41" fmla="*/ 251 f23 1"/>
                  <a:gd name="f42" fmla="*/ 94 f24 1"/>
                  <a:gd name="f43" fmla="*/ 90 f23 1"/>
                  <a:gd name="f44" fmla="*/ 54 f24 1"/>
                  <a:gd name="f45" fmla="+- f31 0 f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45">
                    <a:pos x="f30" y="f29"/>
                  </a:cxn>
                  <a:cxn ang="f45">
                    <a:pos x="f32" y="f33"/>
                  </a:cxn>
                  <a:cxn ang="f45">
                    <a:pos x="f26" y="f34"/>
                  </a:cxn>
                  <a:cxn ang="f45">
                    <a:pos x="f35" y="f36"/>
                  </a:cxn>
                  <a:cxn ang="f45">
                    <a:pos x="f37" y="f28"/>
                  </a:cxn>
                  <a:cxn ang="f45">
                    <a:pos x="f38" y="f39"/>
                  </a:cxn>
                  <a:cxn ang="f45">
                    <a:pos x="f27" y="f40"/>
                  </a:cxn>
                  <a:cxn ang="f45">
                    <a:pos x="f41" y="f42"/>
                  </a:cxn>
                  <a:cxn ang="f45">
                    <a:pos x="f43" y="f44"/>
                  </a:cxn>
                  <a:cxn ang="f45">
                    <a:pos x="f30" y="f29"/>
                  </a:cxn>
                  <a:cxn ang="f45">
                    <a:pos x="f30" y="f29"/>
                  </a:cxn>
                </a:cxnLst>
                <a:rect l="f26" t="f29" r="f27" b="f28"/>
                <a:pathLst>
                  <a:path w="378" h="271">
                    <a:moveTo>
                      <a:pt x="f8" y="f5"/>
                    </a:moveTo>
                    <a:lnTo>
                      <a:pt x="f9" y="f10"/>
                    </a:lnTo>
                    <a:lnTo>
                      <a:pt x="f5" y="f11"/>
                    </a:lnTo>
                    <a:lnTo>
                      <a:pt x="f12" y="f13"/>
                    </a:lnTo>
                    <a:lnTo>
                      <a:pt x="f14" y="f7"/>
                    </a:lnTo>
                    <a:lnTo>
                      <a:pt x="f15" y="f16"/>
                    </a:lnTo>
                    <a:lnTo>
                      <a:pt x="f6" y="f17"/>
                    </a:lnTo>
                    <a:lnTo>
                      <a:pt x="f18" y="f19"/>
                    </a:lnTo>
                    <a:lnTo>
                      <a:pt x="f20" y="f21"/>
                    </a:lnTo>
                    <a:lnTo>
                      <a:pt x="f8" y="f5"/>
                    </a:lnTo>
                    <a:lnTo>
                      <a:pt x="f8" y="f5"/>
                    </a:lnTo>
                    <a:close/>
                  </a:path>
                </a:pathLst>
              </a:custGeom>
              <a:solidFill>
                <a:srgbClr val="463416"/>
              </a:solidFill>
              <a:ln>
                <a:noFill/>
                <a:prstDash val="solid"/>
              </a:ln>
            </p:spPr>
            <p:txBody>
              <a:bodyPr vert="horz" wrap="none" lIns="90000" tIns="46800" rIns="90000" bIns="46800" anchor="ctr" anchorCtr="0" compatLnSpc="1"/>
              <a:lstStyle/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pt-BR" sz="24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Times New Roman" pitchFamily="18"/>
                  <a:ea typeface="Lucida Sans Unicode" pitchFamily="2"/>
                  <a:cs typeface="Lucida Sans Unicode" pitchFamily="2"/>
                </a:endParaRPr>
              </a:p>
            </p:txBody>
          </p:sp>
          <p:sp>
            <p:nvSpPr>
              <p:cNvPr id="12" name="Forma livre 11"/>
              <p:cNvSpPr/>
              <p:nvPr/>
            </p:nvSpPr>
            <p:spPr>
              <a:xfrm>
                <a:off x="5759640" y="6123960"/>
                <a:ext cx="246240" cy="11736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155"/>
                  <a:gd name="f7" fmla="val 66"/>
                  <a:gd name="f8" fmla="val 114"/>
                  <a:gd name="f9" fmla="val 6"/>
                  <a:gd name="f10" fmla="val 18"/>
                  <a:gd name="f11" fmla="val 24"/>
                  <a:gd name="f12" fmla="val 78"/>
                  <a:gd name="f13" fmla="val 60"/>
                  <a:gd name="f14" fmla="val 96"/>
                  <a:gd name="f15" fmla="val 42"/>
                  <a:gd name="f16" fmla="val 126"/>
                  <a:gd name="f17" fmla="val 149"/>
                  <a:gd name="f18" fmla="+- 0 0 0"/>
                  <a:gd name="f19" fmla="*/ f3 1 155"/>
                  <a:gd name="f20" fmla="*/ f4 1 66"/>
                  <a:gd name="f21" fmla="*/ f18 f0 1"/>
                  <a:gd name="f22" fmla="*/ 0 f19 1"/>
                  <a:gd name="f23" fmla="*/ 155 f19 1"/>
                  <a:gd name="f24" fmla="*/ 66 f20 1"/>
                  <a:gd name="f25" fmla="*/ 0 f20 1"/>
                  <a:gd name="f26" fmla="*/ 114 f19 1"/>
                  <a:gd name="f27" fmla="*/ f21 1 f2"/>
                  <a:gd name="f28" fmla="*/ 6 f19 1"/>
                  <a:gd name="f29" fmla="*/ 6 f20 1"/>
                  <a:gd name="f30" fmla="*/ 18 f20 1"/>
                  <a:gd name="f31" fmla="*/ 24 f20 1"/>
                  <a:gd name="f32" fmla="*/ 78 f19 1"/>
                  <a:gd name="f33" fmla="*/ 60 f20 1"/>
                  <a:gd name="f34" fmla="*/ 96 f19 1"/>
                  <a:gd name="f35" fmla="*/ 42 f20 1"/>
                  <a:gd name="f36" fmla="*/ 126 f19 1"/>
                  <a:gd name="f37" fmla="*/ 149 f19 1"/>
                  <a:gd name="f38" fmla="+- f27 0 f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8">
                    <a:pos x="f26" y="f25"/>
                  </a:cxn>
                  <a:cxn ang="f38">
                    <a:pos x="f22" y="f25"/>
                  </a:cxn>
                  <a:cxn ang="f38">
                    <a:pos x="f22" y="f25"/>
                  </a:cxn>
                  <a:cxn ang="f38">
                    <a:pos x="f28" y="f29"/>
                  </a:cxn>
                  <a:cxn ang="f38">
                    <a:pos x="f28" y="f30"/>
                  </a:cxn>
                  <a:cxn ang="f38">
                    <a:pos x="f22" y="f31"/>
                  </a:cxn>
                  <a:cxn ang="f38">
                    <a:pos x="f32" y="f33"/>
                  </a:cxn>
                  <a:cxn ang="f38">
                    <a:pos x="f34" y="f35"/>
                  </a:cxn>
                  <a:cxn ang="f38">
                    <a:pos x="f23" y="f24"/>
                  </a:cxn>
                  <a:cxn ang="f38">
                    <a:pos x="f36" y="f31"/>
                  </a:cxn>
                  <a:cxn ang="f38">
                    <a:pos x="f37" y="f25"/>
                  </a:cxn>
                  <a:cxn ang="f38">
                    <a:pos x="f26" y="f25"/>
                  </a:cxn>
                  <a:cxn ang="f38">
                    <a:pos x="f26" y="f25"/>
                  </a:cxn>
                </a:cxnLst>
                <a:rect l="f22" t="f25" r="f23" b="f24"/>
                <a:pathLst>
                  <a:path w="155" h="66">
                    <a:moveTo>
                      <a:pt x="f8" y="f5"/>
                    </a:moveTo>
                    <a:lnTo>
                      <a:pt x="f5" y="f5"/>
                    </a:lnTo>
                    <a:lnTo>
                      <a:pt x="f5" y="f5"/>
                    </a:lnTo>
                    <a:lnTo>
                      <a:pt x="f9" y="f9"/>
                    </a:lnTo>
                    <a:lnTo>
                      <a:pt x="f9" y="f10"/>
                    </a:lnTo>
                    <a:lnTo>
                      <a:pt x="f5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6" y="f7"/>
                    </a:lnTo>
                    <a:lnTo>
                      <a:pt x="f16" y="f11"/>
                    </a:lnTo>
                    <a:lnTo>
                      <a:pt x="f17" y="f5"/>
                    </a:lnTo>
                    <a:lnTo>
                      <a:pt x="f8" y="f5"/>
                    </a:lnTo>
                    <a:lnTo>
                      <a:pt x="f8" y="f5"/>
                    </a:lnTo>
                    <a:close/>
                  </a:path>
                </a:pathLst>
              </a:custGeom>
              <a:solidFill>
                <a:srgbClr val="463416"/>
              </a:solidFill>
              <a:ln>
                <a:noFill/>
                <a:prstDash val="solid"/>
              </a:ln>
            </p:spPr>
            <p:txBody>
              <a:bodyPr vert="horz" wrap="none" lIns="90000" tIns="46800" rIns="90000" bIns="46800" anchor="ctr" anchorCtr="0" compatLnSpc="1"/>
              <a:lstStyle/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pt-BR" sz="24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Times New Roman" pitchFamily="18"/>
                  <a:ea typeface="Lucida Sans Unicode" pitchFamily="2"/>
                  <a:cs typeface="Lucida Sans Unicode" pitchFamily="2"/>
                </a:endParaRPr>
              </a:p>
            </p:txBody>
          </p:sp>
          <p:sp>
            <p:nvSpPr>
              <p:cNvPr id="13" name="Forma livre 12"/>
              <p:cNvSpPr/>
              <p:nvPr/>
            </p:nvSpPr>
            <p:spPr>
              <a:xfrm>
                <a:off x="3946680" y="6112799"/>
                <a:ext cx="66600" cy="12852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42"/>
                  <a:gd name="f7" fmla="val 72"/>
                  <a:gd name="f8" fmla="val 6"/>
                  <a:gd name="f9" fmla="val 36"/>
                  <a:gd name="f10" fmla="val 18"/>
                  <a:gd name="f11" fmla="val 12"/>
                  <a:gd name="f12" fmla="val 24"/>
                  <a:gd name="f13" fmla="val 30"/>
                  <a:gd name="f14" fmla="val 48"/>
                  <a:gd name="f15" fmla="+- 0 0 0"/>
                  <a:gd name="f16" fmla="*/ f3 1 42"/>
                  <a:gd name="f17" fmla="*/ f4 1 72"/>
                  <a:gd name="f18" fmla="*/ f15 f0 1"/>
                  <a:gd name="f19" fmla="*/ 0 f16 1"/>
                  <a:gd name="f20" fmla="*/ 42 f16 1"/>
                  <a:gd name="f21" fmla="*/ 72 f17 1"/>
                  <a:gd name="f22" fmla="*/ 0 f17 1"/>
                  <a:gd name="f23" fmla="*/ 6 f16 1"/>
                  <a:gd name="f24" fmla="*/ 36 f17 1"/>
                  <a:gd name="f25" fmla="*/ f18 1 f2"/>
                  <a:gd name="f26" fmla="*/ 18 f17 1"/>
                  <a:gd name="f27" fmla="*/ 12 f16 1"/>
                  <a:gd name="f28" fmla="*/ 6 f17 1"/>
                  <a:gd name="f29" fmla="*/ 24 f16 1"/>
                  <a:gd name="f30" fmla="*/ 36 f16 1"/>
                  <a:gd name="f31" fmla="*/ 30 f16 1"/>
                  <a:gd name="f32" fmla="*/ 48 f17 1"/>
                  <a:gd name="f33" fmla="+- f25 0 f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3">
                    <a:pos x="f23" y="f24"/>
                  </a:cxn>
                  <a:cxn ang="f33">
                    <a:pos x="f19" y="f26"/>
                  </a:cxn>
                  <a:cxn ang="f33">
                    <a:pos x="f27" y="f28"/>
                  </a:cxn>
                  <a:cxn ang="f33">
                    <a:pos x="f19" y="f28"/>
                  </a:cxn>
                  <a:cxn ang="f33">
                    <a:pos x="f27" y="f28"/>
                  </a:cxn>
                  <a:cxn ang="f33">
                    <a:pos x="f29" y="f28"/>
                  </a:cxn>
                  <a:cxn ang="f33">
                    <a:pos x="f30" y="f28"/>
                  </a:cxn>
                  <a:cxn ang="f33">
                    <a:pos x="f20" y="f22"/>
                  </a:cxn>
                  <a:cxn ang="f33">
                    <a:pos x="f31" y="f26"/>
                  </a:cxn>
                  <a:cxn ang="f33">
                    <a:pos x="f20" y="f32"/>
                  </a:cxn>
                  <a:cxn ang="f33">
                    <a:pos x="f27" y="f21"/>
                  </a:cxn>
                  <a:cxn ang="f33">
                    <a:pos x="f23" y="f24"/>
                  </a:cxn>
                  <a:cxn ang="f33">
                    <a:pos x="f23" y="f24"/>
                  </a:cxn>
                </a:cxnLst>
                <a:rect l="f19" t="f22" r="f20" b="f21"/>
                <a:pathLst>
                  <a:path w="42" h="72">
                    <a:moveTo>
                      <a:pt x="f8" y="f9"/>
                    </a:moveTo>
                    <a:lnTo>
                      <a:pt x="f5" y="f10"/>
                    </a:lnTo>
                    <a:lnTo>
                      <a:pt x="f11" y="f8"/>
                    </a:lnTo>
                    <a:lnTo>
                      <a:pt x="f5" y="f8"/>
                    </a:lnTo>
                    <a:lnTo>
                      <a:pt x="f11" y="f8"/>
                    </a:lnTo>
                    <a:lnTo>
                      <a:pt x="f12" y="f8"/>
                    </a:lnTo>
                    <a:lnTo>
                      <a:pt x="f9" y="f8"/>
                    </a:lnTo>
                    <a:lnTo>
                      <a:pt x="f6" y="f5"/>
                    </a:lnTo>
                    <a:lnTo>
                      <a:pt x="f13" y="f10"/>
                    </a:lnTo>
                    <a:lnTo>
                      <a:pt x="f6" y="f14"/>
                    </a:lnTo>
                    <a:lnTo>
                      <a:pt x="f11" y="f7"/>
                    </a:lnTo>
                    <a:lnTo>
                      <a:pt x="f8" y="f9"/>
                    </a:lnTo>
                    <a:lnTo>
                      <a:pt x="f8" y="f9"/>
                    </a:lnTo>
                    <a:close/>
                  </a:path>
                </a:pathLst>
              </a:custGeom>
              <a:solidFill>
                <a:srgbClr val="463416"/>
              </a:solidFill>
              <a:ln>
                <a:noFill/>
                <a:prstDash val="solid"/>
              </a:ln>
            </p:spPr>
            <p:txBody>
              <a:bodyPr vert="horz" wrap="none" lIns="90000" tIns="46800" rIns="90000" bIns="46800" anchor="ctr" anchorCtr="0" compatLnSpc="1"/>
              <a:lstStyle/>
              <a:p>
                <a:pPr marL="0" marR="0" lvl="0" indent="0" algn="l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pt-BR" sz="2400" b="0" i="0" u="none" strike="noStrike" baseline="0">
                  <a:ln>
                    <a:noFill/>
                  </a:ln>
                  <a:solidFill>
                    <a:srgbClr val="000000"/>
                  </a:solidFill>
                  <a:latin typeface="Times New Roman" pitchFamily="18"/>
                  <a:ea typeface="Lucida Sans Unicode" pitchFamily="2"/>
                  <a:cs typeface="Lucida Sans Unicode" pitchFamily="2"/>
                </a:endParaRPr>
              </a:p>
            </p:txBody>
          </p:sp>
        </p:grpSp>
        <p:sp>
          <p:nvSpPr>
            <p:cNvPr id="14" name="Forma livre 13"/>
            <p:cNvSpPr/>
            <p:nvPr/>
          </p:nvSpPr>
          <p:spPr>
            <a:xfrm>
              <a:off x="360" y="6006240"/>
              <a:ext cx="6311880" cy="8496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976"/>
                <a:gd name="f7" fmla="val 527"/>
                <a:gd name="f8" fmla="val 3970"/>
                <a:gd name="f9" fmla="val 3844"/>
                <a:gd name="f10" fmla="val 509"/>
                <a:gd name="f11" fmla="val 2487"/>
                <a:gd name="f12" fmla="val 305"/>
                <a:gd name="f13" fmla="val 2039"/>
                <a:gd name="f14" fmla="val 36"/>
                <a:gd name="f15" fmla="val 1907"/>
                <a:gd name="f16" fmla="val 24"/>
                <a:gd name="f17" fmla="val 1883"/>
                <a:gd name="f18" fmla="val 54"/>
                <a:gd name="f19" fmla="val 1859"/>
                <a:gd name="f20" fmla="val 1830"/>
                <a:gd name="f21" fmla="val 30"/>
                <a:gd name="f22" fmla="val 1704"/>
                <a:gd name="f23" fmla="val 102"/>
                <a:gd name="f24" fmla="val 1608"/>
                <a:gd name="f25" fmla="val 126"/>
                <a:gd name="f26" fmla="val 1561"/>
                <a:gd name="f27" fmla="val 132"/>
                <a:gd name="f28" fmla="val 1495"/>
                <a:gd name="f29" fmla="val 1357"/>
                <a:gd name="f30" fmla="val 1285"/>
                <a:gd name="f31" fmla="val 1280"/>
                <a:gd name="f32" fmla="val 18"/>
                <a:gd name="f33" fmla="val 1262"/>
                <a:gd name="f34" fmla="val 12"/>
                <a:gd name="f35" fmla="val 1238"/>
                <a:gd name="f36" fmla="val 6"/>
                <a:gd name="f37" fmla="val 1220"/>
                <a:gd name="f38" fmla="val 1196"/>
                <a:gd name="f39" fmla="val 1166"/>
                <a:gd name="f40" fmla="val 1142"/>
                <a:gd name="f41" fmla="val 1136"/>
                <a:gd name="f42" fmla="val 1130"/>
                <a:gd name="f43" fmla="val 1124"/>
                <a:gd name="f44" fmla="val 1118"/>
                <a:gd name="f45" fmla="val 1100"/>
                <a:gd name="f46" fmla="val 1088"/>
                <a:gd name="f47" fmla="val 1070"/>
                <a:gd name="f48" fmla="val 1052"/>
                <a:gd name="f49" fmla="val 1034"/>
                <a:gd name="f50" fmla="val 1028"/>
                <a:gd name="f51" fmla="val 42"/>
                <a:gd name="f52" fmla="val 969"/>
                <a:gd name="f53" fmla="val 60"/>
                <a:gd name="f54" fmla="val 921"/>
                <a:gd name="f55" fmla="val 72"/>
                <a:gd name="f56" fmla="val 855"/>
                <a:gd name="f57" fmla="val 48"/>
                <a:gd name="f58" fmla="val 825"/>
                <a:gd name="f59" fmla="val 759"/>
                <a:gd name="f60" fmla="val 735"/>
                <a:gd name="f61" fmla="val 706"/>
                <a:gd name="f62" fmla="val 640"/>
                <a:gd name="f63" fmla="val 544"/>
                <a:gd name="f64" fmla="val 389"/>
                <a:gd name="f65" fmla="val 323"/>
                <a:gd name="f66" fmla="val 317"/>
                <a:gd name="f67" fmla="val 287"/>
                <a:gd name="f68" fmla="val 78"/>
                <a:gd name="f69" fmla="val 263"/>
                <a:gd name="f70" fmla="val 90"/>
                <a:gd name="f71" fmla="val 203"/>
                <a:gd name="f72" fmla="val 120"/>
                <a:gd name="f73" fmla="val 149"/>
                <a:gd name="f74" fmla="val 150"/>
                <a:gd name="f75" fmla="val 168"/>
                <a:gd name="f76" fmla="val 1010"/>
                <a:gd name="f77" fmla="val 3725"/>
                <a:gd name="f78" fmla="+- 0 0 0"/>
                <a:gd name="f79" fmla="*/ f3 1 3976"/>
                <a:gd name="f80" fmla="*/ f4 1 527"/>
                <a:gd name="f81" fmla="*/ f78 f0 1"/>
                <a:gd name="f82" fmla="*/ 0 f79 1"/>
                <a:gd name="f83" fmla="*/ 3976 f79 1"/>
                <a:gd name="f84" fmla="*/ 527 f80 1"/>
                <a:gd name="f85" fmla="*/ 0 f80 1"/>
                <a:gd name="f86" fmla="*/ f81 1 f2"/>
                <a:gd name="f87" fmla="*/ 3970 f79 1"/>
                <a:gd name="f88" fmla="*/ 3844 f79 1"/>
                <a:gd name="f89" fmla="*/ 509 f80 1"/>
                <a:gd name="f90" fmla="*/ 2487 f79 1"/>
                <a:gd name="f91" fmla="*/ 305 f80 1"/>
                <a:gd name="f92" fmla="*/ 2039 f79 1"/>
                <a:gd name="f93" fmla="*/ 36 f80 1"/>
                <a:gd name="f94" fmla="*/ 1907 f79 1"/>
                <a:gd name="f95" fmla="*/ 24 f80 1"/>
                <a:gd name="f96" fmla="*/ 1883 f79 1"/>
                <a:gd name="f97" fmla="*/ 54 f80 1"/>
                <a:gd name="f98" fmla="*/ 1859 f79 1"/>
                <a:gd name="f99" fmla="*/ 1830 f79 1"/>
                <a:gd name="f100" fmla="*/ 30 f80 1"/>
                <a:gd name="f101" fmla="*/ 1704 f79 1"/>
                <a:gd name="f102" fmla="*/ 102 f80 1"/>
                <a:gd name="f103" fmla="*/ 1608 f79 1"/>
                <a:gd name="f104" fmla="*/ 126 f80 1"/>
                <a:gd name="f105" fmla="*/ 1561 f79 1"/>
                <a:gd name="f106" fmla="*/ 132 f80 1"/>
                <a:gd name="f107" fmla="*/ 1495 f79 1"/>
                <a:gd name="f108" fmla="*/ 1357 f79 1"/>
                <a:gd name="f109" fmla="*/ 1285 f79 1"/>
                <a:gd name="f110" fmla="*/ 1280 f79 1"/>
                <a:gd name="f111" fmla="*/ 18 f80 1"/>
                <a:gd name="f112" fmla="*/ 1262 f79 1"/>
                <a:gd name="f113" fmla="*/ 12 f80 1"/>
                <a:gd name="f114" fmla="*/ 1238 f79 1"/>
                <a:gd name="f115" fmla="*/ 6 f80 1"/>
                <a:gd name="f116" fmla="*/ 1220 f79 1"/>
                <a:gd name="f117" fmla="*/ 1196 f79 1"/>
                <a:gd name="f118" fmla="*/ 1166 f79 1"/>
                <a:gd name="f119" fmla="*/ 1142 f79 1"/>
                <a:gd name="f120" fmla="*/ 1136 f79 1"/>
                <a:gd name="f121" fmla="*/ 1130 f79 1"/>
                <a:gd name="f122" fmla="*/ 1124 f79 1"/>
                <a:gd name="f123" fmla="*/ 1118 f79 1"/>
                <a:gd name="f124" fmla="*/ 1100 f79 1"/>
                <a:gd name="f125" fmla="*/ 1088 f79 1"/>
                <a:gd name="f126" fmla="*/ 1070 f79 1"/>
                <a:gd name="f127" fmla="*/ 1052 f79 1"/>
                <a:gd name="f128" fmla="*/ 1034 f79 1"/>
                <a:gd name="f129" fmla="*/ 1028 f79 1"/>
                <a:gd name="f130" fmla="*/ 42 f80 1"/>
                <a:gd name="f131" fmla="*/ 969 f79 1"/>
                <a:gd name="f132" fmla="*/ 60 f80 1"/>
                <a:gd name="f133" fmla="*/ 921 f79 1"/>
                <a:gd name="f134" fmla="*/ 72 f80 1"/>
                <a:gd name="f135" fmla="*/ 855 f79 1"/>
                <a:gd name="f136" fmla="*/ 48 f80 1"/>
                <a:gd name="f137" fmla="*/ 825 f79 1"/>
                <a:gd name="f138" fmla="*/ 759 f79 1"/>
                <a:gd name="f139" fmla="*/ 735 f79 1"/>
                <a:gd name="f140" fmla="*/ 706 f79 1"/>
                <a:gd name="f141" fmla="*/ 640 f79 1"/>
                <a:gd name="f142" fmla="*/ 544 f79 1"/>
                <a:gd name="f143" fmla="*/ 389 f79 1"/>
                <a:gd name="f144" fmla="*/ 323 f79 1"/>
                <a:gd name="f145" fmla="*/ 317 f79 1"/>
                <a:gd name="f146" fmla="*/ 305 f79 1"/>
                <a:gd name="f147" fmla="*/ 287 f79 1"/>
                <a:gd name="f148" fmla="*/ 78 f80 1"/>
                <a:gd name="f149" fmla="*/ 263 f79 1"/>
                <a:gd name="f150" fmla="*/ 90 f80 1"/>
                <a:gd name="f151" fmla="*/ 203 f79 1"/>
                <a:gd name="f152" fmla="*/ 120 f80 1"/>
                <a:gd name="f153" fmla="*/ 149 f79 1"/>
                <a:gd name="f154" fmla="*/ 150 f80 1"/>
                <a:gd name="f155" fmla="*/ 78 f79 1"/>
                <a:gd name="f156" fmla="*/ 168 f80 1"/>
                <a:gd name="f157" fmla="*/ 180 f80 1"/>
                <a:gd name="f158" fmla="*/ 1010 f79 1"/>
                <a:gd name="f159" fmla="*/ 3725 f79 1"/>
                <a:gd name="f160" fmla="+- f86 0 f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60">
                  <a:pos x="f83" y="f84"/>
                </a:cxn>
                <a:cxn ang="f160">
                  <a:pos x="f87" y="f84"/>
                </a:cxn>
                <a:cxn ang="f160">
                  <a:pos x="f88" y="f89"/>
                </a:cxn>
                <a:cxn ang="f160">
                  <a:pos x="f90" y="f91"/>
                </a:cxn>
                <a:cxn ang="f160">
                  <a:pos x="f92" y="f93"/>
                </a:cxn>
                <a:cxn ang="f160">
                  <a:pos x="f94" y="f95"/>
                </a:cxn>
                <a:cxn ang="f160">
                  <a:pos x="f96" y="f97"/>
                </a:cxn>
                <a:cxn ang="f160">
                  <a:pos x="f98" y="f97"/>
                </a:cxn>
                <a:cxn ang="f160">
                  <a:pos x="f99" y="f100"/>
                </a:cxn>
                <a:cxn ang="f160">
                  <a:pos x="f101" y="f102"/>
                </a:cxn>
                <a:cxn ang="f160">
                  <a:pos x="f103" y="f104"/>
                </a:cxn>
                <a:cxn ang="f160">
                  <a:pos x="f105" y="f106"/>
                </a:cxn>
                <a:cxn ang="f160">
                  <a:pos x="f107" y="f102"/>
                </a:cxn>
                <a:cxn ang="f160">
                  <a:pos x="f108" y="f104"/>
                </a:cxn>
                <a:cxn ang="f160">
                  <a:pos x="f109" y="f95"/>
                </a:cxn>
                <a:cxn ang="f160">
                  <a:pos x="f110" y="f111"/>
                </a:cxn>
                <a:cxn ang="f160">
                  <a:pos x="f112" y="f113"/>
                </a:cxn>
                <a:cxn ang="f160">
                  <a:pos x="f114" y="f115"/>
                </a:cxn>
                <a:cxn ang="f160">
                  <a:pos x="f116" y="f85"/>
                </a:cxn>
                <a:cxn ang="f160">
                  <a:pos x="f117" y="f85"/>
                </a:cxn>
                <a:cxn ang="f160">
                  <a:pos x="f118" y="f85"/>
                </a:cxn>
                <a:cxn ang="f160">
                  <a:pos x="f119" y="f85"/>
                </a:cxn>
                <a:cxn ang="f160">
                  <a:pos x="f120" y="f85"/>
                </a:cxn>
                <a:cxn ang="f160">
                  <a:pos x="f121" y="f85"/>
                </a:cxn>
                <a:cxn ang="f160">
                  <a:pos x="f122" y="f115"/>
                </a:cxn>
                <a:cxn ang="f160">
                  <a:pos x="f123" y="f113"/>
                </a:cxn>
                <a:cxn ang="f160">
                  <a:pos x="f124" y="f111"/>
                </a:cxn>
                <a:cxn ang="f160">
                  <a:pos x="f125" y="f111"/>
                </a:cxn>
                <a:cxn ang="f160">
                  <a:pos x="f126" y="f95"/>
                </a:cxn>
                <a:cxn ang="f160">
                  <a:pos x="f127" y="f100"/>
                </a:cxn>
                <a:cxn ang="f160">
                  <a:pos x="f128" y="f93"/>
                </a:cxn>
                <a:cxn ang="f160">
                  <a:pos x="f129" y="f130"/>
                </a:cxn>
                <a:cxn ang="f160">
                  <a:pos x="f131" y="f132"/>
                </a:cxn>
                <a:cxn ang="f160">
                  <a:pos x="f133" y="f134"/>
                </a:cxn>
                <a:cxn ang="f160">
                  <a:pos x="f135" y="f136"/>
                </a:cxn>
                <a:cxn ang="f160">
                  <a:pos x="f137" y="f136"/>
                </a:cxn>
                <a:cxn ang="f160">
                  <a:pos x="f138" y="f134"/>
                </a:cxn>
                <a:cxn ang="f160">
                  <a:pos x="f139" y="f134"/>
                </a:cxn>
                <a:cxn ang="f160">
                  <a:pos x="f140" y="f132"/>
                </a:cxn>
                <a:cxn ang="f160">
                  <a:pos x="f141" y="f132"/>
                </a:cxn>
                <a:cxn ang="f160">
                  <a:pos x="f142" y="f134"/>
                </a:cxn>
                <a:cxn ang="f160">
                  <a:pos x="f143" y="f111"/>
                </a:cxn>
                <a:cxn ang="f160">
                  <a:pos x="f144" y="f132"/>
                </a:cxn>
                <a:cxn ang="f160">
                  <a:pos x="f145" y="f132"/>
                </a:cxn>
                <a:cxn ang="f160">
                  <a:pos x="f146" y="f134"/>
                </a:cxn>
                <a:cxn ang="f160">
                  <a:pos x="f147" y="f148"/>
                </a:cxn>
                <a:cxn ang="f160">
                  <a:pos x="f149" y="f150"/>
                </a:cxn>
                <a:cxn ang="f160">
                  <a:pos x="f151" y="f152"/>
                </a:cxn>
                <a:cxn ang="f160">
                  <a:pos x="f153" y="f154"/>
                </a:cxn>
                <a:cxn ang="f160">
                  <a:pos x="f155" y="f156"/>
                </a:cxn>
                <a:cxn ang="f160">
                  <a:pos x="f82" y="f157"/>
                </a:cxn>
                <a:cxn ang="f160">
                  <a:pos x="f82" y="f84"/>
                </a:cxn>
                <a:cxn ang="f160">
                  <a:pos x="f158" y="f84"/>
                </a:cxn>
                <a:cxn ang="f160">
                  <a:pos x="f159" y="f84"/>
                </a:cxn>
                <a:cxn ang="f160">
                  <a:pos x="f83" y="f84"/>
                </a:cxn>
                <a:cxn ang="f160">
                  <a:pos x="f83" y="f84"/>
                </a:cxn>
              </a:cxnLst>
              <a:rect l="f82" t="f85" r="f83" b="f84"/>
              <a:pathLst>
                <a:path w="3976" h="527">
                  <a:moveTo>
                    <a:pt x="f6" y="f7"/>
                  </a:moveTo>
                  <a:lnTo>
                    <a:pt x="f8" y="f7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18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3"/>
                  </a:lnTo>
                  <a:lnTo>
                    <a:pt x="f29" y="f25"/>
                  </a:lnTo>
                  <a:lnTo>
                    <a:pt x="f30" y="f16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5"/>
                  </a:lnTo>
                  <a:lnTo>
                    <a:pt x="f38" y="f5"/>
                  </a:lnTo>
                  <a:lnTo>
                    <a:pt x="f39" y="f5"/>
                  </a:lnTo>
                  <a:lnTo>
                    <a:pt x="f40" y="f5"/>
                  </a:lnTo>
                  <a:lnTo>
                    <a:pt x="f41" y="f5"/>
                  </a:lnTo>
                  <a:lnTo>
                    <a:pt x="f42" y="f5"/>
                  </a:lnTo>
                  <a:lnTo>
                    <a:pt x="f43" y="f36"/>
                  </a:lnTo>
                  <a:lnTo>
                    <a:pt x="f44" y="f34"/>
                  </a:lnTo>
                  <a:lnTo>
                    <a:pt x="f45" y="f32"/>
                  </a:lnTo>
                  <a:lnTo>
                    <a:pt x="f46" y="f32"/>
                  </a:lnTo>
                  <a:lnTo>
                    <a:pt x="f47" y="f16"/>
                  </a:lnTo>
                  <a:lnTo>
                    <a:pt x="f48" y="f21"/>
                  </a:lnTo>
                  <a:lnTo>
                    <a:pt x="f49" y="f14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7"/>
                  </a:lnTo>
                  <a:lnTo>
                    <a:pt x="f59" y="f55"/>
                  </a:lnTo>
                  <a:lnTo>
                    <a:pt x="f60" y="f55"/>
                  </a:lnTo>
                  <a:lnTo>
                    <a:pt x="f61" y="f53"/>
                  </a:lnTo>
                  <a:lnTo>
                    <a:pt x="f62" y="f53"/>
                  </a:lnTo>
                  <a:lnTo>
                    <a:pt x="f63" y="f55"/>
                  </a:lnTo>
                  <a:lnTo>
                    <a:pt x="f64" y="f32"/>
                  </a:lnTo>
                  <a:lnTo>
                    <a:pt x="f65" y="f53"/>
                  </a:lnTo>
                  <a:lnTo>
                    <a:pt x="f66" y="f53"/>
                  </a:lnTo>
                  <a:lnTo>
                    <a:pt x="f12" y="f55"/>
                  </a:lnTo>
                  <a:lnTo>
                    <a:pt x="f67" y="f68"/>
                  </a:lnTo>
                  <a:lnTo>
                    <a:pt x="f69" y="f70"/>
                  </a:lnTo>
                  <a:lnTo>
                    <a:pt x="f71" y="f72"/>
                  </a:lnTo>
                  <a:lnTo>
                    <a:pt x="f73" y="f74"/>
                  </a:lnTo>
                  <a:lnTo>
                    <a:pt x="f68" y="f75"/>
                  </a:lnTo>
                  <a:lnTo>
                    <a:pt x="f5" y="f2"/>
                  </a:lnTo>
                  <a:lnTo>
                    <a:pt x="f5" y="f7"/>
                  </a:lnTo>
                  <a:lnTo>
                    <a:pt x="f76" y="f7"/>
                  </a:lnTo>
                  <a:lnTo>
                    <a:pt x="f77" y="f7"/>
                  </a:lnTo>
                  <a:lnTo>
                    <a:pt x="f6" y="f7"/>
                  </a:lnTo>
                  <a:lnTo>
                    <a:pt x="f6" y="f7"/>
                  </a:lnTo>
                  <a:close/>
                </a:path>
              </a:pathLst>
            </a:custGeom>
            <a:gradFill>
              <a:gsLst>
                <a:gs pos="0">
                  <a:srgbClr val="73654F"/>
                </a:gs>
                <a:gs pos="100000">
                  <a:srgbClr val="463416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none" lIns="90000" tIns="46800" rIns="90000" bIns="46800" anchor="ctr" anchorCtr="0" compatLnSpc="1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pt-B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Lucida Sans Unicode" pitchFamily="2"/>
              </a:endParaRPr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627120" y="6008040"/>
            <a:ext cx="5684760" cy="849240"/>
            <a:chOff x="627120" y="6008040"/>
            <a:chExt cx="5684760" cy="849240"/>
          </a:xfrm>
        </p:grpSpPr>
        <p:sp>
          <p:nvSpPr>
            <p:cNvPr id="16" name="Forma livre 15"/>
            <p:cNvSpPr/>
            <p:nvPr/>
          </p:nvSpPr>
          <p:spPr>
            <a:xfrm>
              <a:off x="1898640" y="6008040"/>
              <a:ext cx="579600" cy="46187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65"/>
                <a:gd name="f7" fmla="val 287"/>
                <a:gd name="f8" fmla="val 24"/>
                <a:gd name="f9" fmla="val 60"/>
                <a:gd name="f10" fmla="val 66"/>
                <a:gd name="f11" fmla="val 108"/>
                <a:gd name="f12" fmla="val 143"/>
                <a:gd name="f13" fmla="val 191"/>
                <a:gd name="f14" fmla="val 168"/>
                <a:gd name="f15" fmla="val 341"/>
                <a:gd name="f16" fmla="val 305"/>
                <a:gd name="f17" fmla="val 174"/>
                <a:gd name="f18" fmla="val 132"/>
                <a:gd name="f19" fmla="val 359"/>
                <a:gd name="f20" fmla="val 126"/>
                <a:gd name="f21" fmla="val 335"/>
                <a:gd name="f22" fmla="val 114"/>
                <a:gd name="f23" fmla="val 299"/>
                <a:gd name="f24" fmla="val 90"/>
                <a:gd name="f25" fmla="val 257"/>
                <a:gd name="f26" fmla="val 72"/>
                <a:gd name="f27" fmla="val 215"/>
                <a:gd name="f28" fmla="val 54"/>
                <a:gd name="f29" fmla="val 173"/>
                <a:gd name="f30" fmla="val 36"/>
                <a:gd name="f31" fmla="val 131"/>
                <a:gd name="f32" fmla="val 18"/>
                <a:gd name="f33" fmla="val 107"/>
                <a:gd name="f34" fmla="val 95"/>
                <a:gd name="f35" fmla="val 12"/>
                <a:gd name="f36" fmla="val 6"/>
                <a:gd name="f37" fmla="val 42"/>
                <a:gd name="f38" fmla="val 30"/>
                <a:gd name="f39" fmla="+- 0 0 0"/>
                <a:gd name="f40" fmla="*/ f3 1 365"/>
                <a:gd name="f41" fmla="*/ f4 1 287"/>
                <a:gd name="f42" fmla="*/ f39 f0 1"/>
                <a:gd name="f43" fmla="*/ 0 f40 1"/>
                <a:gd name="f44" fmla="*/ 365 f40 1"/>
                <a:gd name="f45" fmla="*/ 287 f41 1"/>
                <a:gd name="f46" fmla="*/ 0 f41 1"/>
                <a:gd name="f47" fmla="*/ 24 f40 1"/>
                <a:gd name="f48" fmla="*/ 24 f41 1"/>
                <a:gd name="f49" fmla="*/ f42 1 f2"/>
                <a:gd name="f50" fmla="*/ 60 f41 1"/>
                <a:gd name="f51" fmla="*/ 66 f40 1"/>
                <a:gd name="f52" fmla="*/ 108 f41 1"/>
                <a:gd name="f53" fmla="*/ 143 f40 1"/>
                <a:gd name="f54" fmla="*/ 180 f41 1"/>
                <a:gd name="f55" fmla="*/ 191 f40 1"/>
                <a:gd name="f56" fmla="*/ 168 f41 1"/>
                <a:gd name="f57" fmla="*/ 341 f40 1"/>
                <a:gd name="f58" fmla="*/ 305 f40 1"/>
                <a:gd name="f59" fmla="*/ 174 f41 1"/>
                <a:gd name="f60" fmla="*/ 132 f41 1"/>
                <a:gd name="f61" fmla="*/ 359 f40 1"/>
                <a:gd name="f62" fmla="*/ 126 f41 1"/>
                <a:gd name="f63" fmla="*/ 335 f40 1"/>
                <a:gd name="f64" fmla="*/ 114 f41 1"/>
                <a:gd name="f65" fmla="*/ 299 f40 1"/>
                <a:gd name="f66" fmla="*/ 90 f41 1"/>
                <a:gd name="f67" fmla="*/ 257 f40 1"/>
                <a:gd name="f68" fmla="*/ 72 f41 1"/>
                <a:gd name="f69" fmla="*/ 215 f40 1"/>
                <a:gd name="f70" fmla="*/ 54 f41 1"/>
                <a:gd name="f71" fmla="*/ 173 f40 1"/>
                <a:gd name="f72" fmla="*/ 36 f41 1"/>
                <a:gd name="f73" fmla="*/ 131 f40 1"/>
                <a:gd name="f74" fmla="*/ 18 f41 1"/>
                <a:gd name="f75" fmla="*/ 107 f40 1"/>
                <a:gd name="f76" fmla="*/ 95 f40 1"/>
                <a:gd name="f77" fmla="*/ 72 f40 1"/>
                <a:gd name="f78" fmla="*/ 12 f41 1"/>
                <a:gd name="f79" fmla="*/ 54 f40 1"/>
                <a:gd name="f80" fmla="*/ 6 f41 1"/>
                <a:gd name="f81" fmla="*/ 42 f40 1"/>
                <a:gd name="f82" fmla="*/ 30 f40 1"/>
                <a:gd name="f83" fmla="+- f49 0 f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83">
                  <a:pos x="f47" y="f48"/>
                </a:cxn>
                <a:cxn ang="f83">
                  <a:pos x="f43" y="f50"/>
                </a:cxn>
                <a:cxn ang="f83">
                  <a:pos x="f51" y="f52"/>
                </a:cxn>
                <a:cxn ang="f83">
                  <a:pos x="f53" y="f54"/>
                </a:cxn>
                <a:cxn ang="f83">
                  <a:pos x="f55" y="f56"/>
                </a:cxn>
                <a:cxn ang="f83">
                  <a:pos x="f57" y="f45"/>
                </a:cxn>
                <a:cxn ang="f83">
                  <a:pos x="f58" y="f59"/>
                </a:cxn>
                <a:cxn ang="f83">
                  <a:pos x="f44" y="f60"/>
                </a:cxn>
                <a:cxn ang="f83">
                  <a:pos x="f61" y="f62"/>
                </a:cxn>
                <a:cxn ang="f83">
                  <a:pos x="f63" y="f64"/>
                </a:cxn>
                <a:cxn ang="f83">
                  <a:pos x="f65" y="f66"/>
                </a:cxn>
                <a:cxn ang="f83">
                  <a:pos x="f67" y="f68"/>
                </a:cxn>
                <a:cxn ang="f83">
                  <a:pos x="f69" y="f70"/>
                </a:cxn>
                <a:cxn ang="f83">
                  <a:pos x="f71" y="f72"/>
                </a:cxn>
                <a:cxn ang="f83">
                  <a:pos x="f53" y="f48"/>
                </a:cxn>
                <a:cxn ang="f83">
                  <a:pos x="f73" y="f74"/>
                </a:cxn>
                <a:cxn ang="f83">
                  <a:pos x="f75" y="f74"/>
                </a:cxn>
                <a:cxn ang="f83">
                  <a:pos x="f76" y="f74"/>
                </a:cxn>
                <a:cxn ang="f83">
                  <a:pos x="f77" y="f78"/>
                </a:cxn>
                <a:cxn ang="f83">
                  <a:pos x="f51" y="f78"/>
                </a:cxn>
                <a:cxn ang="f83">
                  <a:pos x="f79" y="f80"/>
                </a:cxn>
                <a:cxn ang="f83">
                  <a:pos x="f81" y="f46"/>
                </a:cxn>
                <a:cxn ang="f83">
                  <a:pos x="f82" y="f46"/>
                </a:cxn>
                <a:cxn ang="f83">
                  <a:pos x="f47" y="f48"/>
                </a:cxn>
                <a:cxn ang="f83">
                  <a:pos x="f47" y="f48"/>
                </a:cxn>
              </a:cxnLst>
              <a:rect l="f43" t="f46" r="f44" b="f45"/>
              <a:pathLst>
                <a:path w="365" h="287">
                  <a:moveTo>
                    <a:pt x="f8" y="f8"/>
                  </a:moveTo>
                  <a:lnTo>
                    <a:pt x="f5" y="f9"/>
                  </a:lnTo>
                  <a:lnTo>
                    <a:pt x="f10" y="f11"/>
                  </a:lnTo>
                  <a:lnTo>
                    <a:pt x="f12" y="f2"/>
                  </a:lnTo>
                  <a:lnTo>
                    <a:pt x="f13" y="f14"/>
                  </a:lnTo>
                  <a:lnTo>
                    <a:pt x="f15" y="f7"/>
                  </a:lnTo>
                  <a:lnTo>
                    <a:pt x="f16" y="f17"/>
                  </a:lnTo>
                  <a:lnTo>
                    <a:pt x="f6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12" y="f8"/>
                  </a:lnTo>
                  <a:lnTo>
                    <a:pt x="f31" y="f32"/>
                  </a:lnTo>
                  <a:lnTo>
                    <a:pt x="f33" y="f32"/>
                  </a:lnTo>
                  <a:lnTo>
                    <a:pt x="f34" y="f32"/>
                  </a:lnTo>
                  <a:lnTo>
                    <a:pt x="f26" y="f35"/>
                  </a:lnTo>
                  <a:lnTo>
                    <a:pt x="f10" y="f35"/>
                  </a:lnTo>
                  <a:lnTo>
                    <a:pt x="f28" y="f36"/>
                  </a:lnTo>
                  <a:lnTo>
                    <a:pt x="f37" y="f5"/>
                  </a:lnTo>
                  <a:lnTo>
                    <a:pt x="f38" y="f5"/>
                  </a:lnTo>
                  <a:lnTo>
                    <a:pt x="f8" y="f8"/>
                  </a:lnTo>
                  <a:lnTo>
                    <a:pt x="f8" y="f8"/>
                  </a:lnTo>
                  <a:close/>
                </a:path>
              </a:pathLst>
            </a:custGeom>
            <a:solidFill>
              <a:srgbClr val="463416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ctr" anchorCtr="0" compatLnSpc="1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pt-B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7" name="Forma livre 16"/>
            <p:cNvSpPr/>
            <p:nvPr/>
          </p:nvSpPr>
          <p:spPr>
            <a:xfrm>
              <a:off x="3084480" y="6065280"/>
              <a:ext cx="3227400" cy="792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033"/>
                <a:gd name="f7" fmla="val 499"/>
                <a:gd name="f8" fmla="val 186"/>
                <a:gd name="f9" fmla="val 18"/>
                <a:gd name="f10" fmla="val 138"/>
                <a:gd name="f11" fmla="val 6"/>
                <a:gd name="f12" fmla="val 96"/>
                <a:gd name="f13" fmla="val 36"/>
                <a:gd name="f14" fmla="val 12"/>
                <a:gd name="f15" fmla="val 25"/>
                <a:gd name="f16" fmla="val 128"/>
                <a:gd name="f17" fmla="val 60"/>
                <a:gd name="f18" fmla="val 104"/>
                <a:gd name="f19" fmla="val 90"/>
                <a:gd name="f20" fmla="val 134"/>
                <a:gd name="f21" fmla="val 150"/>
                <a:gd name="f22" fmla="val 153"/>
                <a:gd name="f23" fmla="val 209"/>
                <a:gd name="f24" fmla="val 273"/>
                <a:gd name="f25" fmla="val 401"/>
                <a:gd name="f26" fmla="val 359"/>
                <a:gd name="f27" fmla="val 777"/>
                <a:gd name="f28" fmla="val 1991"/>
                <a:gd name="f29" fmla="val 493"/>
                <a:gd name="f30" fmla="val 676"/>
                <a:gd name="f31" fmla="val 243"/>
                <a:gd name="f32" fmla="val 514"/>
                <a:gd name="f33" fmla="val 159"/>
                <a:gd name="f34" fmla="val 425"/>
                <a:gd name="f35" fmla="val 110"/>
                <a:gd name="f36" fmla="val 365"/>
                <a:gd name="f37" fmla="val 92"/>
                <a:gd name="f38" fmla="val 281"/>
                <a:gd name="f39" fmla="val 61"/>
                <a:gd name="f40" fmla="+- 0 0 0"/>
                <a:gd name="f41" fmla="*/ f3 1 2033"/>
                <a:gd name="f42" fmla="*/ f4 1 499"/>
                <a:gd name="f43" fmla="*/ f40 f0 1"/>
                <a:gd name="f44" fmla="*/ 0 f41 1"/>
                <a:gd name="f45" fmla="*/ 2033 f41 1"/>
                <a:gd name="f46" fmla="*/ 499 f42 1"/>
                <a:gd name="f47" fmla="*/ 0 f42 1"/>
                <a:gd name="f48" fmla="*/ 186 f41 1"/>
                <a:gd name="f49" fmla="*/ 18 f42 1"/>
                <a:gd name="f50" fmla="*/ f43 1 f2"/>
                <a:gd name="f51" fmla="*/ 138 f41 1"/>
                <a:gd name="f52" fmla="*/ 6 f42 1"/>
                <a:gd name="f53" fmla="*/ 96 f41 1"/>
                <a:gd name="f54" fmla="*/ 36 f41 1"/>
                <a:gd name="f55" fmla="*/ 12 f41 1"/>
                <a:gd name="f56" fmla="*/ 25 f42 1"/>
                <a:gd name="f57" fmla="*/ 128 f42 1"/>
                <a:gd name="f58" fmla="*/ 60 f41 1"/>
                <a:gd name="f59" fmla="*/ 104 f42 1"/>
                <a:gd name="f60" fmla="*/ 90 f41 1"/>
                <a:gd name="f61" fmla="*/ 134 f42 1"/>
                <a:gd name="f62" fmla="*/ 150 f41 1"/>
                <a:gd name="f63" fmla="*/ 153 f42 1"/>
                <a:gd name="f64" fmla="*/ 209 f41 1"/>
                <a:gd name="f65" fmla="*/ 273 f42 1"/>
                <a:gd name="f66" fmla="*/ 401 f41 1"/>
                <a:gd name="f67" fmla="*/ 359 f42 1"/>
                <a:gd name="f68" fmla="*/ 777 f41 1"/>
                <a:gd name="f69" fmla="*/ 1991 f41 1"/>
                <a:gd name="f70" fmla="*/ 493 f42 1"/>
                <a:gd name="f71" fmla="*/ 676 f41 1"/>
                <a:gd name="f72" fmla="*/ 243 f42 1"/>
                <a:gd name="f73" fmla="*/ 514 f41 1"/>
                <a:gd name="f74" fmla="*/ 159 f42 1"/>
                <a:gd name="f75" fmla="*/ 425 f41 1"/>
                <a:gd name="f76" fmla="*/ 110 f42 1"/>
                <a:gd name="f77" fmla="*/ 365 f41 1"/>
                <a:gd name="f78" fmla="*/ 92 f42 1"/>
                <a:gd name="f79" fmla="*/ 281 f41 1"/>
                <a:gd name="f80" fmla="*/ 61 f42 1"/>
                <a:gd name="f81" fmla="+- f50 0 f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81">
                  <a:pos x="f48" y="f49"/>
                </a:cxn>
                <a:cxn ang="f81">
                  <a:pos x="f51" y="f52"/>
                </a:cxn>
                <a:cxn ang="f81">
                  <a:pos x="f53" y="f47"/>
                </a:cxn>
                <a:cxn ang="f81">
                  <a:pos x="f54" y="f47"/>
                </a:cxn>
                <a:cxn ang="f81">
                  <a:pos x="f55" y="f56"/>
                </a:cxn>
                <a:cxn ang="f81">
                  <a:pos x="f44" y="f57"/>
                </a:cxn>
                <a:cxn ang="f81">
                  <a:pos x="f58" y="f59"/>
                </a:cxn>
                <a:cxn ang="f81">
                  <a:pos x="f60" y="f61"/>
                </a:cxn>
                <a:cxn ang="f81">
                  <a:pos x="f62" y="f63"/>
                </a:cxn>
                <a:cxn ang="f81">
                  <a:pos x="f64" y="f65"/>
                </a:cxn>
                <a:cxn ang="f81">
                  <a:pos x="f66" y="f67"/>
                </a:cxn>
                <a:cxn ang="f81">
                  <a:pos x="f68" y="f67"/>
                </a:cxn>
                <a:cxn ang="f81">
                  <a:pos x="f45" y="f46"/>
                </a:cxn>
                <a:cxn ang="f81">
                  <a:pos x="f45" y="f46"/>
                </a:cxn>
                <a:cxn ang="f81">
                  <a:pos x="f69" y="f70"/>
                </a:cxn>
                <a:cxn ang="f81">
                  <a:pos x="f71" y="f72"/>
                </a:cxn>
                <a:cxn ang="f81">
                  <a:pos x="f73" y="f74"/>
                </a:cxn>
                <a:cxn ang="f81">
                  <a:pos x="f75" y="f76"/>
                </a:cxn>
                <a:cxn ang="f81">
                  <a:pos x="f77" y="f78"/>
                </a:cxn>
                <a:cxn ang="f81">
                  <a:pos x="f79" y="f80"/>
                </a:cxn>
                <a:cxn ang="f81">
                  <a:pos x="f48" y="f49"/>
                </a:cxn>
                <a:cxn ang="f81">
                  <a:pos x="f48" y="f49"/>
                </a:cxn>
              </a:cxnLst>
              <a:rect l="f44" t="f47" r="f45" b="f46"/>
              <a:pathLst>
                <a:path w="2033" h="499">
                  <a:moveTo>
                    <a:pt x="f8" y="f9"/>
                  </a:moveTo>
                  <a:lnTo>
                    <a:pt x="f10" y="f11"/>
                  </a:lnTo>
                  <a:lnTo>
                    <a:pt x="f12" y="f5"/>
                  </a:lnTo>
                  <a:lnTo>
                    <a:pt x="f13" y="f5"/>
                  </a:lnTo>
                  <a:lnTo>
                    <a:pt x="f14" y="f15"/>
                  </a:lnTo>
                  <a:lnTo>
                    <a:pt x="f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6"/>
                  </a:lnTo>
                  <a:lnTo>
                    <a:pt x="f6" y="f7"/>
                  </a:lnTo>
                  <a:lnTo>
                    <a:pt x="f6" y="f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8" y="f9"/>
                  </a:lnTo>
                  <a:lnTo>
                    <a:pt x="f8" y="f9"/>
                  </a:lnTo>
                  <a:close/>
                </a:path>
              </a:pathLst>
            </a:custGeom>
            <a:solidFill>
              <a:srgbClr val="463416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ctr" anchorCtr="0" compatLnSpc="1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pt-B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8" name="Forma livre 17"/>
            <p:cNvSpPr/>
            <p:nvPr/>
          </p:nvSpPr>
          <p:spPr>
            <a:xfrm>
              <a:off x="2905200" y="6055560"/>
              <a:ext cx="112680" cy="9684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1"/>
                <a:gd name="f7" fmla="val 60"/>
                <a:gd name="f8" fmla="val 18"/>
                <a:gd name="f9" fmla="val 6"/>
                <a:gd name="f10" fmla="val 12"/>
                <a:gd name="f11" fmla="val 29"/>
                <a:gd name="f12" fmla="val 53"/>
                <a:gd name="f13" fmla="val 59"/>
                <a:gd name="f14" fmla="val 30"/>
                <a:gd name="f15" fmla="val 65"/>
                <a:gd name="f16" fmla="val 42"/>
                <a:gd name="f17" fmla="val 54"/>
                <a:gd name="f18" fmla="val 47"/>
                <a:gd name="f19" fmla="val 23"/>
                <a:gd name="f20" fmla="val 36"/>
                <a:gd name="f21" fmla="val 48"/>
                <a:gd name="f22" fmla="+- 0 0 0"/>
                <a:gd name="f23" fmla="*/ f3 1 71"/>
                <a:gd name="f24" fmla="*/ f4 1 60"/>
                <a:gd name="f25" fmla="*/ f22 f0 1"/>
                <a:gd name="f26" fmla="*/ 0 f23 1"/>
                <a:gd name="f27" fmla="*/ 71 f23 1"/>
                <a:gd name="f28" fmla="*/ 60 f24 1"/>
                <a:gd name="f29" fmla="*/ 0 f24 1"/>
                <a:gd name="f30" fmla="*/ 18 f24 1"/>
                <a:gd name="f31" fmla="*/ f25 1 f2"/>
                <a:gd name="f32" fmla="*/ 6 f23 1"/>
                <a:gd name="f33" fmla="*/ 12 f23 1"/>
                <a:gd name="f34" fmla="*/ 12 f24 1"/>
                <a:gd name="f35" fmla="*/ 6 f24 1"/>
                <a:gd name="f36" fmla="*/ 29 f23 1"/>
                <a:gd name="f37" fmla="*/ 53 f23 1"/>
                <a:gd name="f38" fmla="*/ 59 f23 1"/>
                <a:gd name="f39" fmla="*/ 30 f24 1"/>
                <a:gd name="f40" fmla="*/ 65 f23 1"/>
                <a:gd name="f41" fmla="*/ 42 f24 1"/>
                <a:gd name="f42" fmla="*/ 54 f24 1"/>
                <a:gd name="f43" fmla="*/ 47 f23 1"/>
                <a:gd name="f44" fmla="*/ 23 f23 1"/>
                <a:gd name="f45" fmla="*/ 36 f24 1"/>
                <a:gd name="f46" fmla="*/ 18 f23 1"/>
                <a:gd name="f47" fmla="*/ 48 f24 1"/>
                <a:gd name="f48" fmla="+- f31 0 f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8">
                  <a:pos x="f26" y="f30"/>
                </a:cxn>
                <a:cxn ang="f48">
                  <a:pos x="f32" y="f30"/>
                </a:cxn>
                <a:cxn ang="f48">
                  <a:pos x="f33" y="f34"/>
                </a:cxn>
                <a:cxn ang="f48">
                  <a:pos x="f32" y="f35"/>
                </a:cxn>
                <a:cxn ang="f48">
                  <a:pos x="f26" y="f29"/>
                </a:cxn>
                <a:cxn ang="f48">
                  <a:pos x="f36" y="f30"/>
                </a:cxn>
                <a:cxn ang="f48">
                  <a:pos x="f37" y="f30"/>
                </a:cxn>
                <a:cxn ang="f48">
                  <a:pos x="f38" y="f39"/>
                </a:cxn>
                <a:cxn ang="f48">
                  <a:pos x="f40" y="f41"/>
                </a:cxn>
                <a:cxn ang="f48">
                  <a:pos x="f27" y="f42"/>
                </a:cxn>
                <a:cxn ang="f48">
                  <a:pos x="f27" y="f28"/>
                </a:cxn>
                <a:cxn ang="f48">
                  <a:pos x="f38" y="f42"/>
                </a:cxn>
                <a:cxn ang="f48">
                  <a:pos x="f43" y="f41"/>
                </a:cxn>
                <a:cxn ang="f48">
                  <a:pos x="f44" y="f39"/>
                </a:cxn>
                <a:cxn ang="f48">
                  <a:pos x="f44" y="f45"/>
                </a:cxn>
                <a:cxn ang="f48">
                  <a:pos x="f46" y="f41"/>
                </a:cxn>
                <a:cxn ang="f48">
                  <a:pos x="f33" y="f47"/>
                </a:cxn>
                <a:cxn ang="f48">
                  <a:pos x="f32" y="f47"/>
                </a:cxn>
                <a:cxn ang="f48">
                  <a:pos x="f32" y="f47"/>
                </a:cxn>
                <a:cxn ang="f48">
                  <a:pos x="f32" y="f45"/>
                </a:cxn>
                <a:cxn ang="f48">
                  <a:pos x="f26" y="f30"/>
                </a:cxn>
                <a:cxn ang="f48">
                  <a:pos x="f26" y="f30"/>
                </a:cxn>
              </a:cxnLst>
              <a:rect l="f26" t="f29" r="f27" b="f28"/>
              <a:pathLst>
                <a:path w="71" h="60">
                  <a:moveTo>
                    <a:pt x="f5" y="f8"/>
                  </a:moveTo>
                  <a:lnTo>
                    <a:pt x="f9" y="f8"/>
                  </a:lnTo>
                  <a:lnTo>
                    <a:pt x="f10" y="f10"/>
                  </a:lnTo>
                  <a:lnTo>
                    <a:pt x="f9" y="f9"/>
                  </a:lnTo>
                  <a:lnTo>
                    <a:pt x="f5" y="f5"/>
                  </a:lnTo>
                  <a:lnTo>
                    <a:pt x="f11" y="f8"/>
                  </a:lnTo>
                  <a:lnTo>
                    <a:pt x="f12" y="f8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6" y="f17"/>
                  </a:lnTo>
                  <a:lnTo>
                    <a:pt x="f6" y="f7"/>
                  </a:lnTo>
                  <a:lnTo>
                    <a:pt x="f13" y="f17"/>
                  </a:lnTo>
                  <a:lnTo>
                    <a:pt x="f18" y="f16"/>
                  </a:lnTo>
                  <a:lnTo>
                    <a:pt x="f19" y="f14"/>
                  </a:lnTo>
                  <a:lnTo>
                    <a:pt x="f19" y="f20"/>
                  </a:lnTo>
                  <a:lnTo>
                    <a:pt x="f8" y="f16"/>
                  </a:lnTo>
                  <a:lnTo>
                    <a:pt x="f10" y="f21"/>
                  </a:lnTo>
                  <a:lnTo>
                    <a:pt x="f9" y="f21"/>
                  </a:lnTo>
                  <a:lnTo>
                    <a:pt x="f9" y="f21"/>
                  </a:lnTo>
                  <a:lnTo>
                    <a:pt x="f9" y="f20"/>
                  </a:lnTo>
                  <a:lnTo>
                    <a:pt x="f5" y="f8"/>
                  </a:lnTo>
                  <a:lnTo>
                    <a:pt x="f5" y="f8"/>
                  </a:lnTo>
                  <a:close/>
                </a:path>
              </a:pathLst>
            </a:custGeom>
            <a:solidFill>
              <a:srgbClr val="463416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ctr" anchorCtr="0" compatLnSpc="1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pt-B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9" name="Forma livre 18"/>
            <p:cNvSpPr/>
            <p:nvPr/>
          </p:nvSpPr>
          <p:spPr>
            <a:xfrm>
              <a:off x="1357200" y="6085799"/>
              <a:ext cx="255600" cy="26028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61"/>
                <a:gd name="f7" fmla="val 162"/>
                <a:gd name="f8" fmla="val 30"/>
                <a:gd name="f9" fmla="val 48"/>
                <a:gd name="f10" fmla="val 6"/>
                <a:gd name="f11" fmla="val 72"/>
                <a:gd name="f12" fmla="val 114"/>
                <a:gd name="f13" fmla="val 12"/>
                <a:gd name="f14" fmla="val 96"/>
                <a:gd name="f15" fmla="val 54"/>
                <a:gd name="f16" fmla="val 60"/>
                <a:gd name="f17" fmla="val 102"/>
                <a:gd name="f18" fmla="val 108"/>
                <a:gd name="f19" fmla="val 84"/>
                <a:gd name="f20" fmla="val 120"/>
                <a:gd name="f21" fmla="val 143"/>
                <a:gd name="f22" fmla="val 155"/>
                <a:gd name="f23" fmla="val 138"/>
                <a:gd name="f24" fmla="val 156"/>
                <a:gd name="f25" fmla="+- 0 0 0"/>
                <a:gd name="f26" fmla="*/ f3 1 161"/>
                <a:gd name="f27" fmla="*/ f4 1 162"/>
                <a:gd name="f28" fmla="*/ f25 f0 1"/>
                <a:gd name="f29" fmla="*/ 0 f26 1"/>
                <a:gd name="f30" fmla="*/ 161 f26 1"/>
                <a:gd name="f31" fmla="*/ 162 f27 1"/>
                <a:gd name="f32" fmla="*/ 0 f27 1"/>
                <a:gd name="f33" fmla="*/ 30 f26 1"/>
                <a:gd name="f34" fmla="*/ f28 1 f2"/>
                <a:gd name="f35" fmla="*/ 48 f26 1"/>
                <a:gd name="f36" fmla="*/ 6 f27 1"/>
                <a:gd name="f37" fmla="*/ 72 f26 1"/>
                <a:gd name="f38" fmla="*/ 114 f26 1"/>
                <a:gd name="f39" fmla="*/ 12 f27 1"/>
                <a:gd name="f40" fmla="*/ 96 f26 1"/>
                <a:gd name="f41" fmla="*/ 54 f27 1"/>
                <a:gd name="f42" fmla="*/ 60 f27 1"/>
                <a:gd name="f43" fmla="*/ 102 f26 1"/>
                <a:gd name="f44" fmla="*/ 72 f27 1"/>
                <a:gd name="f45" fmla="*/ 108 f26 1"/>
                <a:gd name="f46" fmla="*/ 84 f27 1"/>
                <a:gd name="f47" fmla="*/ 120 f26 1"/>
                <a:gd name="f48" fmla="*/ 96 f27 1"/>
                <a:gd name="f49" fmla="*/ 143 f26 1"/>
                <a:gd name="f50" fmla="*/ 114 f27 1"/>
                <a:gd name="f51" fmla="*/ 155 f26 1"/>
                <a:gd name="f52" fmla="*/ 138 f27 1"/>
                <a:gd name="f53" fmla="*/ 156 f27 1"/>
                <a:gd name="f54" fmla="*/ 102 f27 1"/>
                <a:gd name="f55" fmla="+- f34 0 f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55">
                  <a:pos x="f33" y="f32"/>
                </a:cxn>
                <a:cxn ang="f55">
                  <a:pos x="f35" y="f36"/>
                </a:cxn>
                <a:cxn ang="f55">
                  <a:pos x="f37" y="f36"/>
                </a:cxn>
                <a:cxn ang="f55">
                  <a:pos x="f38" y="f39"/>
                </a:cxn>
                <a:cxn ang="f55">
                  <a:pos x="f40" y="f41"/>
                </a:cxn>
                <a:cxn ang="f55">
                  <a:pos x="f40" y="f42"/>
                </a:cxn>
                <a:cxn ang="f55">
                  <a:pos x="f43" y="f44"/>
                </a:cxn>
                <a:cxn ang="f55">
                  <a:pos x="f45" y="f46"/>
                </a:cxn>
                <a:cxn ang="f55">
                  <a:pos x="f47" y="f48"/>
                </a:cxn>
                <a:cxn ang="f55">
                  <a:pos x="f49" y="f50"/>
                </a:cxn>
                <a:cxn ang="f55">
                  <a:pos x="f51" y="f52"/>
                </a:cxn>
                <a:cxn ang="f55">
                  <a:pos x="f30" y="f53"/>
                </a:cxn>
                <a:cxn ang="f55">
                  <a:pos x="f30" y="f31"/>
                </a:cxn>
                <a:cxn ang="f55">
                  <a:pos x="f40" y="f54"/>
                </a:cxn>
                <a:cxn ang="f55">
                  <a:pos x="f33" y="f41"/>
                </a:cxn>
                <a:cxn ang="f55">
                  <a:pos x="f29" y="f32"/>
                </a:cxn>
                <a:cxn ang="f55">
                  <a:pos x="f33" y="f32"/>
                </a:cxn>
                <a:cxn ang="f55">
                  <a:pos x="f33" y="f32"/>
                </a:cxn>
              </a:cxnLst>
              <a:rect l="f29" t="f32" r="f30" b="f31"/>
              <a:pathLst>
                <a:path w="161" h="162">
                  <a:moveTo>
                    <a:pt x="f8" y="f5"/>
                  </a:moveTo>
                  <a:lnTo>
                    <a:pt x="f9" y="f10"/>
                  </a:lnTo>
                  <a:lnTo>
                    <a:pt x="f11" y="f10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4" y="f16"/>
                  </a:lnTo>
                  <a:lnTo>
                    <a:pt x="f17" y="f11"/>
                  </a:lnTo>
                  <a:lnTo>
                    <a:pt x="f18" y="f19"/>
                  </a:lnTo>
                  <a:lnTo>
                    <a:pt x="f20" y="f14"/>
                  </a:lnTo>
                  <a:lnTo>
                    <a:pt x="f21" y="f12"/>
                  </a:lnTo>
                  <a:lnTo>
                    <a:pt x="f22" y="f23"/>
                  </a:lnTo>
                  <a:lnTo>
                    <a:pt x="f6" y="f24"/>
                  </a:lnTo>
                  <a:lnTo>
                    <a:pt x="f6" y="f7"/>
                  </a:lnTo>
                  <a:lnTo>
                    <a:pt x="f14" y="f17"/>
                  </a:lnTo>
                  <a:lnTo>
                    <a:pt x="f8" y="f15"/>
                  </a:lnTo>
                  <a:lnTo>
                    <a:pt x="f5" y="f5"/>
                  </a:lnTo>
                  <a:lnTo>
                    <a:pt x="f8" y="f5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463416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ctr" anchorCtr="0" compatLnSpc="1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pt-B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20" name="Forma livre 19"/>
            <p:cNvSpPr/>
            <p:nvPr/>
          </p:nvSpPr>
          <p:spPr>
            <a:xfrm>
              <a:off x="1120680" y="6104879"/>
              <a:ext cx="93600" cy="9684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9"/>
                <a:gd name="f7" fmla="val 60"/>
                <a:gd name="f8" fmla="val 6"/>
                <a:gd name="f9" fmla="val 41"/>
                <a:gd name="f10" fmla="val 30"/>
                <a:gd name="f11" fmla="val 36"/>
                <a:gd name="f12" fmla="val 47"/>
                <a:gd name="f13" fmla="val 42"/>
                <a:gd name="f14" fmla="val 53"/>
                <a:gd name="f15" fmla="val 54"/>
                <a:gd name="f16" fmla="val 35"/>
                <a:gd name="f17" fmla="val 48"/>
                <a:gd name="f18" fmla="val 23"/>
                <a:gd name="f19" fmla="val 17"/>
                <a:gd name="f20" fmla="+- 0 0 0"/>
                <a:gd name="f21" fmla="*/ f3 1 59"/>
                <a:gd name="f22" fmla="*/ f4 1 60"/>
                <a:gd name="f23" fmla="*/ f20 f0 1"/>
                <a:gd name="f24" fmla="*/ 0 f21 1"/>
                <a:gd name="f25" fmla="*/ 59 f21 1"/>
                <a:gd name="f26" fmla="*/ 60 f22 1"/>
                <a:gd name="f27" fmla="*/ 0 f22 1"/>
                <a:gd name="f28" fmla="*/ 6 f22 1"/>
                <a:gd name="f29" fmla="*/ f23 1 f2"/>
                <a:gd name="f30" fmla="*/ 41 f21 1"/>
                <a:gd name="f31" fmla="*/ 30 f22 1"/>
                <a:gd name="f32" fmla="*/ 36 f22 1"/>
                <a:gd name="f33" fmla="*/ 47 f21 1"/>
                <a:gd name="f34" fmla="*/ 42 f22 1"/>
                <a:gd name="f35" fmla="*/ 53 f21 1"/>
                <a:gd name="f36" fmla="*/ 54 f22 1"/>
                <a:gd name="f37" fmla="*/ 35 f21 1"/>
                <a:gd name="f38" fmla="*/ 48 f22 1"/>
                <a:gd name="f39" fmla="*/ 23 f21 1"/>
                <a:gd name="f40" fmla="*/ 17 f21 1"/>
                <a:gd name="f41" fmla="+- f29 0 f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1">
                  <a:pos x="f25" y="f28"/>
                </a:cxn>
                <a:cxn ang="f41">
                  <a:pos x="f30" y="f31"/>
                </a:cxn>
                <a:cxn ang="f41">
                  <a:pos x="f30" y="f32"/>
                </a:cxn>
                <a:cxn ang="f41">
                  <a:pos x="f33" y="f34"/>
                </a:cxn>
                <a:cxn ang="f41">
                  <a:pos x="f35" y="f36"/>
                </a:cxn>
                <a:cxn ang="f41">
                  <a:pos x="f35" y="f26"/>
                </a:cxn>
                <a:cxn ang="f41">
                  <a:pos x="f33" y="f36"/>
                </a:cxn>
                <a:cxn ang="f41">
                  <a:pos x="f37" y="f38"/>
                </a:cxn>
                <a:cxn ang="f41">
                  <a:pos x="f39" y="f32"/>
                </a:cxn>
                <a:cxn ang="f41">
                  <a:pos x="f40" y="f31"/>
                </a:cxn>
                <a:cxn ang="f41">
                  <a:pos x="f24" y="f27"/>
                </a:cxn>
                <a:cxn ang="f41">
                  <a:pos x="f25" y="f28"/>
                </a:cxn>
                <a:cxn ang="f41">
                  <a:pos x="f25" y="f28"/>
                </a:cxn>
              </a:cxnLst>
              <a:rect l="f24" t="f27" r="f25" b="f26"/>
              <a:pathLst>
                <a:path w="59" h="60">
                  <a:moveTo>
                    <a:pt x="f6" y="f8"/>
                  </a:moveTo>
                  <a:lnTo>
                    <a:pt x="f9" y="f10"/>
                  </a:lnTo>
                  <a:lnTo>
                    <a:pt x="f9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4" y="f7"/>
                  </a:lnTo>
                  <a:lnTo>
                    <a:pt x="f12" y="f15"/>
                  </a:lnTo>
                  <a:lnTo>
                    <a:pt x="f16" y="f17"/>
                  </a:lnTo>
                  <a:lnTo>
                    <a:pt x="f18" y="f11"/>
                  </a:lnTo>
                  <a:lnTo>
                    <a:pt x="f19" y="f10"/>
                  </a:lnTo>
                  <a:lnTo>
                    <a:pt x="f5" y="f5"/>
                  </a:lnTo>
                  <a:lnTo>
                    <a:pt x="f6" y="f8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463416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ctr" anchorCtr="0" compatLnSpc="1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pt-B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21" name="Forma livre 20"/>
            <p:cNvSpPr/>
            <p:nvPr/>
          </p:nvSpPr>
          <p:spPr>
            <a:xfrm>
              <a:off x="627120" y="6036479"/>
              <a:ext cx="388800" cy="32868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45"/>
                <a:gd name="f7" fmla="val 204"/>
                <a:gd name="f8" fmla="val 233"/>
                <a:gd name="f9" fmla="val 36"/>
                <a:gd name="f10" fmla="val 42"/>
                <a:gd name="f11" fmla="val 209"/>
                <a:gd name="f12" fmla="val 84"/>
                <a:gd name="f13" fmla="val 143"/>
                <a:gd name="f14" fmla="val 132"/>
                <a:gd name="f15" fmla="val 167"/>
                <a:gd name="f16" fmla="val 156"/>
                <a:gd name="f17" fmla="val 179"/>
                <a:gd name="f18" fmla="val 77"/>
                <a:gd name="f19" fmla="val 47"/>
                <a:gd name="f20" fmla="val 89"/>
                <a:gd name="f21" fmla="val 66"/>
                <a:gd name="f22" fmla="val 59"/>
                <a:gd name="f23" fmla="val 12"/>
                <a:gd name="f24" fmla="val 6"/>
                <a:gd name="f25" fmla="val 83"/>
                <a:gd name="f26" fmla="val 101"/>
                <a:gd name="f27" fmla="val 125"/>
                <a:gd name="f28" fmla="val 18"/>
                <a:gd name="f29" fmla="val 149"/>
                <a:gd name="f30" fmla="val 203"/>
                <a:gd name="f31" fmla="val 24"/>
                <a:gd name="f32" fmla="+- 0 0 0"/>
                <a:gd name="f33" fmla="*/ f3 1 245"/>
                <a:gd name="f34" fmla="*/ f4 1 204"/>
                <a:gd name="f35" fmla="*/ f32 f0 1"/>
                <a:gd name="f36" fmla="*/ 0 f33 1"/>
                <a:gd name="f37" fmla="*/ 245 f33 1"/>
                <a:gd name="f38" fmla="*/ 204 f34 1"/>
                <a:gd name="f39" fmla="*/ 0 f34 1"/>
                <a:gd name="f40" fmla="*/ 233 f33 1"/>
                <a:gd name="f41" fmla="*/ 36 f34 1"/>
                <a:gd name="f42" fmla="*/ f35 1 f2"/>
                <a:gd name="f43" fmla="*/ 42 f34 1"/>
                <a:gd name="f44" fmla="*/ 209 f33 1"/>
                <a:gd name="f45" fmla="*/ 84 f34 1"/>
                <a:gd name="f46" fmla="*/ 143 f33 1"/>
                <a:gd name="f47" fmla="*/ 132 f34 1"/>
                <a:gd name="f48" fmla="*/ 167 f33 1"/>
                <a:gd name="f49" fmla="*/ 156 f34 1"/>
                <a:gd name="f50" fmla="*/ 179 f33 1"/>
                <a:gd name="f51" fmla="*/ 77 f33 1"/>
                <a:gd name="f52" fmla="*/ 47 f33 1"/>
                <a:gd name="f53" fmla="*/ 89 f33 1"/>
                <a:gd name="f54" fmla="*/ 66 f34 1"/>
                <a:gd name="f55" fmla="*/ 59 f33 1"/>
                <a:gd name="f56" fmla="*/ 12 f34 1"/>
                <a:gd name="f57" fmla="*/ 6 f33 1"/>
                <a:gd name="f58" fmla="*/ 12 f33 1"/>
                <a:gd name="f59" fmla="*/ 6 f34 1"/>
                <a:gd name="f60" fmla="*/ 83 f33 1"/>
                <a:gd name="f61" fmla="*/ 101 f33 1"/>
                <a:gd name="f62" fmla="*/ 125 f33 1"/>
                <a:gd name="f63" fmla="*/ 18 f34 1"/>
                <a:gd name="f64" fmla="*/ 149 f33 1"/>
                <a:gd name="f65" fmla="*/ 203 f33 1"/>
                <a:gd name="f66" fmla="*/ 24 f34 1"/>
                <a:gd name="f67" fmla="+- f42 0 f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67">
                  <a:pos x="f40" y="f41"/>
                </a:cxn>
                <a:cxn ang="f67">
                  <a:pos x="f37" y="f43"/>
                </a:cxn>
                <a:cxn ang="f67">
                  <a:pos x="f44" y="f45"/>
                </a:cxn>
                <a:cxn ang="f67">
                  <a:pos x="f46" y="f47"/>
                </a:cxn>
                <a:cxn ang="f67">
                  <a:pos x="f48" y="f49"/>
                </a:cxn>
                <a:cxn ang="f67">
                  <a:pos x="f50" y="f38"/>
                </a:cxn>
                <a:cxn ang="f67">
                  <a:pos x="f51" y="f47"/>
                </a:cxn>
                <a:cxn ang="f67">
                  <a:pos x="f52" y="f45"/>
                </a:cxn>
                <a:cxn ang="f67">
                  <a:pos x="f53" y="f54"/>
                </a:cxn>
                <a:cxn ang="f67">
                  <a:pos x="f55" y="f41"/>
                </a:cxn>
                <a:cxn ang="f67">
                  <a:pos x="f36" y="f56"/>
                </a:cxn>
                <a:cxn ang="f67">
                  <a:pos x="f36" y="f39"/>
                </a:cxn>
                <a:cxn ang="f67">
                  <a:pos x="f57" y="f39"/>
                </a:cxn>
                <a:cxn ang="f67">
                  <a:pos x="f58" y="f39"/>
                </a:cxn>
                <a:cxn ang="f67">
                  <a:pos x="f52" y="f59"/>
                </a:cxn>
                <a:cxn ang="f67">
                  <a:pos x="f51" y="f59"/>
                </a:cxn>
                <a:cxn ang="f67">
                  <a:pos x="f60" y="f59"/>
                </a:cxn>
                <a:cxn ang="f67">
                  <a:pos x="f53" y="f59"/>
                </a:cxn>
                <a:cxn ang="f67">
                  <a:pos x="f61" y="f56"/>
                </a:cxn>
                <a:cxn ang="f67">
                  <a:pos x="f62" y="f56"/>
                </a:cxn>
                <a:cxn ang="f67">
                  <a:pos x="f46" y="f63"/>
                </a:cxn>
                <a:cxn ang="f67">
                  <a:pos x="f64" y="f63"/>
                </a:cxn>
                <a:cxn ang="f67">
                  <a:pos x="f64" y="f63"/>
                </a:cxn>
                <a:cxn ang="f67">
                  <a:pos x="f65" y="f66"/>
                </a:cxn>
                <a:cxn ang="f67">
                  <a:pos x="f40" y="f41"/>
                </a:cxn>
                <a:cxn ang="f67">
                  <a:pos x="f40" y="f41"/>
                </a:cxn>
              </a:cxnLst>
              <a:rect l="f36" t="f39" r="f37" b="f38"/>
              <a:pathLst>
                <a:path w="245" h="204">
                  <a:moveTo>
                    <a:pt x="f8" y="f9"/>
                  </a:moveTo>
                  <a:lnTo>
                    <a:pt x="f6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7"/>
                  </a:lnTo>
                  <a:lnTo>
                    <a:pt x="f18" y="f14"/>
                  </a:lnTo>
                  <a:lnTo>
                    <a:pt x="f19" y="f12"/>
                  </a:lnTo>
                  <a:lnTo>
                    <a:pt x="f20" y="f21"/>
                  </a:lnTo>
                  <a:lnTo>
                    <a:pt x="f22" y="f9"/>
                  </a:lnTo>
                  <a:lnTo>
                    <a:pt x="f5" y="f23"/>
                  </a:lnTo>
                  <a:lnTo>
                    <a:pt x="f5" y="f5"/>
                  </a:lnTo>
                  <a:lnTo>
                    <a:pt x="f24" y="f5"/>
                  </a:lnTo>
                  <a:lnTo>
                    <a:pt x="f23" y="f5"/>
                  </a:lnTo>
                  <a:lnTo>
                    <a:pt x="f19" y="f24"/>
                  </a:lnTo>
                  <a:lnTo>
                    <a:pt x="f18" y="f24"/>
                  </a:lnTo>
                  <a:lnTo>
                    <a:pt x="f25" y="f24"/>
                  </a:lnTo>
                  <a:lnTo>
                    <a:pt x="f20" y="f24"/>
                  </a:lnTo>
                  <a:lnTo>
                    <a:pt x="f26" y="f23"/>
                  </a:lnTo>
                  <a:lnTo>
                    <a:pt x="f27" y="f23"/>
                  </a:lnTo>
                  <a:lnTo>
                    <a:pt x="f13" y="f28"/>
                  </a:lnTo>
                  <a:lnTo>
                    <a:pt x="f29" y="f28"/>
                  </a:lnTo>
                  <a:lnTo>
                    <a:pt x="f29" y="f28"/>
                  </a:lnTo>
                  <a:lnTo>
                    <a:pt x="f30" y="f31"/>
                  </a:lnTo>
                  <a:lnTo>
                    <a:pt x="f8" y="f9"/>
                  </a:lnTo>
                  <a:lnTo>
                    <a:pt x="f8" y="f9"/>
                  </a:lnTo>
                  <a:close/>
                </a:path>
              </a:pathLst>
            </a:custGeom>
            <a:solidFill>
              <a:srgbClr val="463416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ctr" anchorCtr="0" compatLnSpc="1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pt-B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Lucida Sans Unicode" pitchFamily="2"/>
              </a:endParaRPr>
            </a:p>
          </p:txBody>
        </p:sp>
      </p:grpSp>
      <p:sp>
        <p:nvSpPr>
          <p:cNvPr id="22" name="Espaço Reservado para Título 21"/>
          <p:cNvSpPr txBox="1">
            <a:spLocks noGrp="1"/>
          </p:cNvSpPr>
          <p:nvPr>
            <p:ph type="title"/>
          </p:nvPr>
        </p:nvSpPr>
        <p:spPr>
          <a:xfrm>
            <a:off x="457200" y="82080"/>
            <a:ext cx="8228160" cy="1434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pt-BR"/>
          </a:p>
        </p:txBody>
      </p:sp>
      <p:sp>
        <p:nvSpPr>
          <p:cNvPr id="23" name="Espaço Reservado para Texto 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160" cy="4526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t-BR" sz="32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t-BR" sz="32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pt-BR" sz="28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pt-BR" sz="24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24" name="Forma livre 23"/>
          <p:cNvSpPr/>
          <p:nvPr/>
        </p:nvSpPr>
        <p:spPr>
          <a:xfrm>
            <a:off x="457200" y="6245280"/>
            <a:ext cx="2133720" cy="4604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25" name="Espaço Reservado para Número de Slide 24"/>
          <p:cNvSpPr txBox="1">
            <a:spLocks noGrp="1"/>
          </p:cNvSpPr>
          <p:nvPr>
            <p:ph type="sldNum" sz="quarter" idx="4"/>
          </p:nvPr>
        </p:nvSpPr>
        <p:spPr>
          <a:xfrm>
            <a:off x="6552719" y="6247800"/>
            <a:ext cx="2132280" cy="455760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b" anchorCtr="0"/>
          <a:lstStyle>
            <a:lvl1pPr marL="0" marR="0" lvl="0" indent="0" algn="r" rtl="0" hangingPunct="1">
              <a:lnSpc>
                <a:spcPct val="100000"/>
              </a:lnSpc>
              <a:buNone/>
              <a:tabLst/>
              <a:defRPr lang="pt-BR" sz="1200" kern="1200"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569EEE4B-DCC3-412B-A5BD-E12ECADCEF67}" type="slidenum">
              <a:t>‹nº›</a:t>
            </a:fld>
            <a:endParaRPr lang="pt-BR"/>
          </a:p>
        </p:txBody>
      </p:sp>
      <p:sp>
        <p:nvSpPr>
          <p:cNvPr id="26" name="Forma livre 25"/>
          <p:cNvSpPr/>
          <p:nvPr/>
        </p:nvSpPr>
        <p:spPr>
          <a:xfrm>
            <a:off x="3124079" y="6245280"/>
            <a:ext cx="2895839" cy="4604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27" name="Espaço Reservado para Data 26"/>
          <p:cNvSpPr txBox="1">
            <a:spLocks noGrp="1"/>
          </p:cNvSpPr>
          <p:nvPr>
            <p:ph type="dt" sz="half" idx="2"/>
          </p:nvPr>
        </p:nvSpPr>
        <p:spPr>
          <a:xfrm>
            <a:off x="457200" y="6247440"/>
            <a:ext cx="2130120" cy="472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pt-B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28" name="Espaço Reservado para Rodapé 27"/>
          <p:cNvSpPr txBox="1">
            <a:spLocks noGrp="1"/>
          </p:cNvSpPr>
          <p:nvPr>
            <p:ph type="ftr" sz="quarter" idx="3"/>
          </p:nvPr>
        </p:nvSpPr>
        <p:spPr>
          <a:xfrm>
            <a:off x="3126960" y="6247440"/>
            <a:ext cx="2898000" cy="472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pt-B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pt-BR" sz="4400" b="0" i="0" u="none" strike="noStrike" kern="1200">
          <a:ln>
            <a:noFill/>
          </a:ln>
          <a:latin typeface="Arial" pitchFamily="18"/>
          <a:cs typeface="Tahoma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pt-BR" sz="3200" b="0" i="0" u="none" strike="noStrike" kern="1200">
          <a:ln>
            <a:noFill/>
          </a:ln>
          <a:latin typeface="Arial" pitchFamily="18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vre 1"/>
          <p:cNvSpPr/>
          <p:nvPr/>
        </p:nvSpPr>
        <p:spPr>
          <a:xfrm>
            <a:off x="1620000" y="2851560"/>
            <a:ext cx="6756479" cy="12884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GB" sz="3200" b="1" i="0" u="none" strike="noStrike" baseline="0">
              <a:ln>
                <a:noFill/>
              </a:ln>
              <a:solidFill>
                <a:srgbClr val="FFFF99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GB" sz="2400" b="1" i="0" u="none" strike="noStrike" baseline="0">
              <a:ln>
                <a:noFill/>
              </a:ln>
              <a:solidFill>
                <a:srgbClr val="FFFF99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GB" sz="2400" b="1" i="0" u="none" strike="noStrike" baseline="0">
              <a:ln>
                <a:noFill/>
              </a:ln>
              <a:solidFill>
                <a:srgbClr val="FFFF99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3" name="Título 2"/>
          <p:cNvSpPr txBox="1">
            <a:spLocks noGrp="1"/>
          </p:cNvSpPr>
          <p:nvPr>
            <p:ph type="title" idx="4294967295"/>
          </p:nvPr>
        </p:nvSpPr>
        <p:spPr>
          <a:xfrm>
            <a:off x="685799" y="-1655999"/>
            <a:ext cx="7772400" cy="5670720"/>
          </a:xfrm>
        </p:spPr>
        <p:txBody>
          <a:bodyPr wrap="square" lIns="90000" tIns="46800" rIns="90000" bIns="46800" anchorCtr="0"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>
                <a:solidFill>
                  <a:srgbClr val="FF3333"/>
                </a:solidFill>
              </a:rPr>
              <a:t> CICLO DE ESTUDOS SOBRE </a:t>
            </a:r>
            <a:br>
              <a:rPr lang="pt-BR">
                <a:solidFill>
                  <a:srgbClr val="FF3333"/>
                </a:solidFill>
              </a:rPr>
            </a:br>
            <a:r>
              <a:rPr lang="pt-BR">
                <a:solidFill>
                  <a:srgbClr val="FF3333"/>
                </a:solidFill>
              </a:rPr>
              <a:t>MOVIMENTO ECONÔMICO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080000" y="3240000"/>
            <a:ext cx="7380000" cy="5778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t-B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pt-BR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ICMS  SUBSTITUIÇÃO TRIBUTÁRIA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256560" y="5330181"/>
            <a:ext cx="1741679" cy="58332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t-BR" sz="2400" b="0" i="0" u="none" strike="noStrike" baseline="0" dirty="0">
                <a:ln>
                  <a:noFill/>
                </a:ln>
                <a:solidFill>
                  <a:srgbClr val="FF00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                                                    </a:t>
            </a:r>
            <a:r>
              <a:rPr lang="pt-BR" sz="800" b="0" i="0" u="none" strike="noStrike" baseline="0" dirty="0">
                <a:ln>
                  <a:noFill/>
                </a:ln>
                <a:solidFill>
                  <a:srgbClr val="FF00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FLORIANÓPOLIS  21 e 22/09/2O16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056128" y="5330181"/>
            <a:ext cx="4031999" cy="30348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compatLnSpc="1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>
                <a:solidFill>
                  <a:srgbClr val="C5000B"/>
                </a:solidFill>
              </a:defRPr>
            </a:pPr>
            <a:r>
              <a:rPr lang="pt-BR" sz="1400" b="0" i="0" u="none" strike="noStrike" baseline="0" dirty="0">
                <a:ln>
                  <a:noFill/>
                </a:ln>
                <a:solidFill>
                  <a:srgbClr val="C5000B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AGOSTINHO SENEM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685799" y="593640"/>
            <a:ext cx="7772400" cy="135432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GB" sz="3200" b="1">
                <a:solidFill>
                  <a:srgbClr val="FF0000"/>
                </a:solidFill>
              </a:rPr>
              <a:t/>
            </a:r>
            <a:br>
              <a:rPr lang="en-GB" sz="3200" b="1">
                <a:solidFill>
                  <a:srgbClr val="FF0000"/>
                </a:solidFill>
              </a:rPr>
            </a:br>
            <a:r>
              <a:rPr lang="en-GB" sz="3200" b="1">
                <a:solidFill>
                  <a:srgbClr val="FF0000"/>
                </a:solidFill>
              </a:rPr>
              <a:t>NOTA FISCAL EMITIDA POR SUBSTITUTO TRIBUTÁRIO DO ICMS</a:t>
            </a:r>
          </a:p>
        </p:txBody>
      </p:sp>
      <p:sp>
        <p:nvSpPr>
          <p:cNvPr id="3" name="Forma livre 2"/>
          <p:cNvSpPr/>
          <p:nvPr/>
        </p:nvSpPr>
        <p:spPr>
          <a:xfrm>
            <a:off x="438119" y="1980000"/>
            <a:ext cx="8381879" cy="68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95000"/>
              </a:lnSpc>
              <a:spcBef>
                <a:spcPts val="1998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2400" b="1" i="0" u="none" strike="noStrike" baseline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1998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GB" sz="1800" b="1" i="0" u="none" strike="noStrike" baseline="0">
              <a:ln>
                <a:noFill/>
              </a:ln>
              <a:solidFill>
                <a:srgbClr val="FFFFFF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1998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GB" sz="1200" b="1" i="0" u="none" strike="noStrike" baseline="0">
              <a:ln>
                <a:noFill/>
              </a:ln>
              <a:solidFill>
                <a:srgbClr val="FFFFFF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 l="11749" t="16351" r="15488" b="36399"/>
          <a:stretch>
            <a:fillRect/>
          </a:stretch>
        </p:blipFill>
        <p:spPr>
          <a:xfrm>
            <a:off x="807840" y="0"/>
            <a:ext cx="7600320" cy="68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685799" y="593640"/>
            <a:ext cx="7772400" cy="135432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GB" sz="3200" b="1">
                <a:solidFill>
                  <a:srgbClr val="FF0000"/>
                </a:solidFill>
              </a:rPr>
              <a:t/>
            </a:r>
            <a:br>
              <a:rPr lang="en-GB" sz="3200" b="1">
                <a:solidFill>
                  <a:srgbClr val="FF0000"/>
                </a:solidFill>
              </a:rPr>
            </a:br>
            <a:r>
              <a:rPr lang="en-GB" sz="3200" b="1">
                <a:solidFill>
                  <a:srgbClr val="FF0000"/>
                </a:solidFill>
              </a:rPr>
              <a:t>NOTA FISCAL EMITIDA POR SUBSTITUTO TRIBUTÁRIO DO ICMS</a:t>
            </a:r>
          </a:p>
        </p:txBody>
      </p:sp>
      <p:sp>
        <p:nvSpPr>
          <p:cNvPr id="3" name="Forma livre 2"/>
          <p:cNvSpPr/>
          <p:nvPr/>
        </p:nvSpPr>
        <p:spPr>
          <a:xfrm>
            <a:off x="438119" y="1980000"/>
            <a:ext cx="8381879" cy="68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95000"/>
              </a:lnSpc>
              <a:spcBef>
                <a:spcPts val="1998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2400" b="1" i="0" u="none" strike="noStrike" baseline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1998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GB" sz="1800" b="1" i="0" u="none" strike="noStrike" baseline="0">
              <a:ln>
                <a:noFill/>
              </a:ln>
              <a:solidFill>
                <a:srgbClr val="FFFFFF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1998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GB" sz="1200" b="1" i="0" u="none" strike="noStrike" baseline="0">
              <a:ln>
                <a:noFill/>
              </a:ln>
              <a:solidFill>
                <a:srgbClr val="FFFFFF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 l="12663" t="16351" r="15488" b="67481"/>
          <a:stretch>
            <a:fillRect/>
          </a:stretch>
        </p:blipFill>
        <p:spPr>
          <a:xfrm>
            <a:off x="0" y="2700000"/>
            <a:ext cx="9120960" cy="28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685799" y="593640"/>
            <a:ext cx="7772400" cy="135432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GB" sz="3200" b="1">
                <a:solidFill>
                  <a:srgbClr val="FF0000"/>
                </a:solidFill>
              </a:rPr>
              <a:t/>
            </a:r>
            <a:br>
              <a:rPr lang="en-GB" sz="3200" b="1">
                <a:solidFill>
                  <a:srgbClr val="FF0000"/>
                </a:solidFill>
              </a:rPr>
            </a:br>
            <a:r>
              <a:rPr lang="en-GB" sz="3200" b="1">
                <a:solidFill>
                  <a:srgbClr val="FF0000"/>
                </a:solidFill>
              </a:rPr>
              <a:t>NOTA FISCAL EMITIDA POR SUBSTITUTO TRIBUTÁRIO DO ICMS</a:t>
            </a:r>
          </a:p>
        </p:txBody>
      </p:sp>
      <p:sp>
        <p:nvSpPr>
          <p:cNvPr id="3" name="Forma livre 2"/>
          <p:cNvSpPr/>
          <p:nvPr/>
        </p:nvSpPr>
        <p:spPr>
          <a:xfrm>
            <a:off x="438119" y="1980000"/>
            <a:ext cx="8381879" cy="68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95000"/>
              </a:lnSpc>
              <a:spcBef>
                <a:spcPts val="1998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2400" b="1" i="0" u="none" strike="noStrike" baseline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1998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GB" sz="1800" b="1" i="0" u="none" strike="noStrike" baseline="0">
              <a:ln>
                <a:noFill/>
              </a:ln>
              <a:solidFill>
                <a:srgbClr val="FFFFFF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1998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GB" sz="1200" b="1" i="0" u="none" strike="noStrike" baseline="0">
              <a:ln>
                <a:noFill/>
              </a:ln>
              <a:solidFill>
                <a:srgbClr val="FFFFFF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 l="13330" t="31272" r="15483" b="50069"/>
          <a:stretch>
            <a:fillRect/>
          </a:stretch>
        </p:blipFill>
        <p:spPr>
          <a:xfrm>
            <a:off x="-21600" y="2466360"/>
            <a:ext cx="9147600" cy="33224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vre 1"/>
          <p:cNvSpPr/>
          <p:nvPr/>
        </p:nvSpPr>
        <p:spPr>
          <a:xfrm>
            <a:off x="228600" y="0"/>
            <a:ext cx="8915399" cy="6728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95000"/>
              </a:lnSpc>
              <a:spcBef>
                <a:spcPts val="2497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4000" b="0" i="0" u="none" strike="noStrike" baseline="0">
                <a:ln>
                  <a:noFill/>
                </a:ln>
                <a:solidFill>
                  <a:srgbClr val="FF00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CÁLCULOS COMPARATIVOS</a:t>
            </a:r>
          </a:p>
        </p:txBody>
      </p:sp>
      <p:sp>
        <p:nvSpPr>
          <p:cNvPr id="3" name="Forma livre 2"/>
          <p:cNvSpPr/>
          <p:nvPr/>
        </p:nvSpPr>
        <p:spPr>
          <a:xfrm>
            <a:off x="0" y="685799"/>
            <a:ext cx="4114800" cy="2178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95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2400" b="1" i="0" u="none" strike="noStrike" baseline="0">
                <a:ln>
                  <a:noFill/>
                </a:ln>
                <a:solidFill>
                  <a:srgbClr val="FFFF66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NÃO EXCLUINDO   ICMS   ST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247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GB" sz="2000" b="1" i="0" u="none" strike="noStrike" baseline="0">
              <a:ln>
                <a:noFill/>
              </a:ln>
              <a:solidFill>
                <a:srgbClr val="FFFF66"/>
              </a:solidFill>
              <a:latin typeface="Arial" pitchFamily="34"/>
              <a:ea typeface="Lucida Sans Unicode" pitchFamily="2"/>
              <a:cs typeface="Lucida Sans Unicode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1247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2000" b="1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Lucida Sans Unicode" pitchFamily="2"/>
                <a:cs typeface="Lucida Sans Unicode" pitchFamily="2"/>
              </a:rPr>
              <a:t>	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247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2000" b="1" i="0" u="none" strike="noStrike" baseline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.</a:t>
            </a:r>
          </a:p>
        </p:txBody>
      </p:sp>
      <p:sp>
        <p:nvSpPr>
          <p:cNvPr id="4" name="Forma livre 3"/>
          <p:cNvSpPr/>
          <p:nvPr/>
        </p:nvSpPr>
        <p:spPr>
          <a:xfrm>
            <a:off x="4572000" y="741239"/>
            <a:ext cx="4572000" cy="9046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95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2400" b="1" i="0" u="none" strike="noStrike" baseline="0">
                <a:ln>
                  <a:noFill/>
                </a:ln>
                <a:solidFill>
                  <a:srgbClr val="FFFF66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EXCLUINDO O ICMS ST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247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GB" sz="2000" b="1" i="0" u="none" strike="noStrike" baseline="0">
              <a:ln>
                <a:noFill/>
              </a:ln>
              <a:solidFill>
                <a:srgbClr val="FFFF66"/>
              </a:solidFill>
              <a:latin typeface="Arial" pitchFamily="34"/>
              <a:ea typeface="Lucida Sans Unicode" pitchFamily="2"/>
              <a:cs typeface="Lucida Sans Unicode" pitchFamily="2"/>
            </a:endParaRPr>
          </a:p>
        </p:txBody>
      </p:sp>
      <p:sp>
        <p:nvSpPr>
          <p:cNvPr id="5" name="Conector reto 4"/>
          <p:cNvSpPr/>
          <p:nvPr/>
        </p:nvSpPr>
        <p:spPr>
          <a:xfrm>
            <a:off x="4267080" y="609480"/>
            <a:ext cx="1800" cy="6248520"/>
          </a:xfrm>
          <a:prstGeom prst="line">
            <a:avLst/>
          </a:prstGeom>
          <a:noFill/>
          <a:ln w="28440">
            <a:solidFill>
              <a:srgbClr val="CCFF99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6" name="Conector reto 5"/>
          <p:cNvSpPr/>
          <p:nvPr/>
        </p:nvSpPr>
        <p:spPr>
          <a:xfrm>
            <a:off x="762120" y="609480"/>
            <a:ext cx="8001000" cy="1800"/>
          </a:xfrm>
          <a:prstGeom prst="line">
            <a:avLst/>
          </a:prstGeom>
          <a:noFill/>
          <a:ln w="19080">
            <a:solidFill>
              <a:srgbClr val="CCFF99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0" y="1800000"/>
            <a:ext cx="4140000" cy="30164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t-BR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VA   ESTAB. PRODUTOR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>
              <a:ln>
                <a:noFill/>
              </a:ln>
              <a:solidFill>
                <a:srgbClr val="FFFFFF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>
              <a:ln>
                <a:noFill/>
              </a:ln>
              <a:solidFill>
                <a:srgbClr val="FFFFFF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t-BR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Saída.............R$ 34.198,38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t-BR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Exclusão  ….R$          0,00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t-BR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Entradas.......R$           0,00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t-BR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Exclusão ….R$           0,00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t-BR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VA...............R$  34.198,38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680000" y="1620000"/>
            <a:ext cx="3734640" cy="3382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t-BR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VA   ESTAB. PRODUTOR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>
              <a:ln>
                <a:noFill/>
              </a:ln>
              <a:solidFill>
                <a:srgbClr val="FFFFFF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>
              <a:ln>
                <a:noFill/>
              </a:ln>
              <a:solidFill>
                <a:srgbClr val="FFFFFF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t-BR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Saída.............R$  34.198,38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t-BR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Exclusão  ….R$    7.634,99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t-BR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Entradas.......R$            0,00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t-BR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Exclusão ….R$            0,00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t-BR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VA...............R$   26.563,39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vre 1"/>
          <p:cNvSpPr/>
          <p:nvPr/>
        </p:nvSpPr>
        <p:spPr>
          <a:xfrm>
            <a:off x="228600" y="0"/>
            <a:ext cx="8915399" cy="6728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95000"/>
              </a:lnSpc>
              <a:spcBef>
                <a:spcPts val="2497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4000" b="0" i="0" u="none" strike="noStrike" baseline="0">
                <a:ln>
                  <a:noFill/>
                </a:ln>
                <a:solidFill>
                  <a:srgbClr val="FF00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CÁLCULOS COMPARATIVOS</a:t>
            </a:r>
          </a:p>
        </p:txBody>
      </p:sp>
      <p:sp>
        <p:nvSpPr>
          <p:cNvPr id="3" name="Forma livre 2"/>
          <p:cNvSpPr/>
          <p:nvPr/>
        </p:nvSpPr>
        <p:spPr>
          <a:xfrm>
            <a:off x="0" y="685799"/>
            <a:ext cx="4114800" cy="2178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95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2400" b="1" i="0" u="none" strike="noStrike" baseline="0">
                <a:ln>
                  <a:noFill/>
                </a:ln>
                <a:solidFill>
                  <a:srgbClr val="FFFF66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NÃO EXCLUINDO   ICMS   ST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247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GB" sz="2000" b="1" i="0" u="none" strike="noStrike" baseline="0">
              <a:ln>
                <a:noFill/>
              </a:ln>
              <a:solidFill>
                <a:srgbClr val="FFFF66"/>
              </a:solidFill>
              <a:latin typeface="Arial" pitchFamily="34"/>
              <a:ea typeface="Lucida Sans Unicode" pitchFamily="2"/>
              <a:cs typeface="Lucida Sans Unicode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1247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2000" b="1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Lucida Sans Unicode" pitchFamily="2"/>
                <a:cs typeface="Lucida Sans Unicode" pitchFamily="2"/>
              </a:rPr>
              <a:t>	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247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2000" b="1" i="0" u="none" strike="noStrike" baseline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.</a:t>
            </a:r>
          </a:p>
        </p:txBody>
      </p:sp>
      <p:sp>
        <p:nvSpPr>
          <p:cNvPr id="4" name="Forma livre 3"/>
          <p:cNvSpPr/>
          <p:nvPr/>
        </p:nvSpPr>
        <p:spPr>
          <a:xfrm>
            <a:off x="4572000" y="741239"/>
            <a:ext cx="4572000" cy="9046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95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2400" b="1" i="0" u="none" strike="noStrike" baseline="0">
                <a:ln>
                  <a:noFill/>
                </a:ln>
                <a:solidFill>
                  <a:srgbClr val="FFFF66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EXCLUINDO O ICMS ST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247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GB" sz="2000" b="1" i="0" u="none" strike="noStrike" baseline="0">
              <a:ln>
                <a:noFill/>
              </a:ln>
              <a:solidFill>
                <a:srgbClr val="FFFF66"/>
              </a:solidFill>
              <a:latin typeface="Arial" pitchFamily="34"/>
              <a:ea typeface="Lucida Sans Unicode" pitchFamily="2"/>
              <a:cs typeface="Lucida Sans Unicode" pitchFamily="2"/>
            </a:endParaRPr>
          </a:p>
        </p:txBody>
      </p:sp>
      <p:sp>
        <p:nvSpPr>
          <p:cNvPr id="5" name="Conector reto 4"/>
          <p:cNvSpPr/>
          <p:nvPr/>
        </p:nvSpPr>
        <p:spPr>
          <a:xfrm>
            <a:off x="4267080" y="609480"/>
            <a:ext cx="1800" cy="6248520"/>
          </a:xfrm>
          <a:prstGeom prst="line">
            <a:avLst/>
          </a:prstGeom>
          <a:noFill/>
          <a:ln w="28440">
            <a:solidFill>
              <a:srgbClr val="CCFF99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6" name="Conector reto 5"/>
          <p:cNvSpPr/>
          <p:nvPr/>
        </p:nvSpPr>
        <p:spPr>
          <a:xfrm>
            <a:off x="762120" y="609480"/>
            <a:ext cx="8001000" cy="1800"/>
          </a:xfrm>
          <a:prstGeom prst="line">
            <a:avLst/>
          </a:prstGeom>
          <a:noFill/>
          <a:ln w="19080">
            <a:solidFill>
              <a:srgbClr val="CCFF99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0" y="1800000"/>
            <a:ext cx="4140000" cy="2650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t-BR" sz="2400" b="0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VA   ESTAB. DISTRIBUIDOR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 dirty="0">
              <a:ln>
                <a:noFill/>
              </a:ln>
              <a:solidFill>
                <a:srgbClr val="FFFFFF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t-BR" sz="2400" b="0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Saída.............R$ 36.240.21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t-BR" sz="2400" b="0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Exclusão  </a:t>
            </a:r>
            <a:r>
              <a:rPr lang="pt-BR" sz="2400" b="0" i="0" u="none" strike="noStrike" baseline="0" dirty="0" smtClean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….</a:t>
            </a:r>
            <a:r>
              <a:rPr lang="pt-BR" sz="2400" b="0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R$          0,00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t-BR" sz="2400" b="0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Entradas</a:t>
            </a:r>
            <a:r>
              <a:rPr lang="pt-BR" sz="2400" b="0" i="0" u="none" strike="noStrike" baseline="0" dirty="0" smtClean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.......</a:t>
            </a:r>
            <a:r>
              <a:rPr lang="pt-BR" sz="2400" b="0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R$  34.198,38  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t-BR" sz="2400" b="0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Exclusão ….R$           0,00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t-BR" sz="2400" b="0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VA...............R$    2.041,83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680000" y="1620000"/>
            <a:ext cx="4464000" cy="3382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t-BR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VA   ESTAB. DISTRIBUIDOR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>
              <a:ln>
                <a:noFill/>
              </a:ln>
              <a:solidFill>
                <a:srgbClr val="FFFFFF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>
              <a:ln>
                <a:noFill/>
              </a:ln>
              <a:solidFill>
                <a:srgbClr val="FFFFFF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t-BR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Saída.............R$  36.240.21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t-BR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Exclusão  ….R$     5.241,89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t-BR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Entradas.......R$    34.198,38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t-BR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Exclusão ….R$       7.634,99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t-BR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VA...............R$       4.434,93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vre 1"/>
          <p:cNvSpPr/>
          <p:nvPr/>
        </p:nvSpPr>
        <p:spPr>
          <a:xfrm>
            <a:off x="228600" y="0"/>
            <a:ext cx="8915399" cy="6728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95000"/>
              </a:lnSpc>
              <a:spcBef>
                <a:spcPts val="2497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4000" b="0" i="0" u="none" strike="noStrike" baseline="0">
                <a:ln>
                  <a:noFill/>
                </a:ln>
                <a:solidFill>
                  <a:srgbClr val="FF00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CÁLCULOS COMPARATIVOS</a:t>
            </a:r>
          </a:p>
        </p:txBody>
      </p:sp>
      <p:sp>
        <p:nvSpPr>
          <p:cNvPr id="3" name="Forma livre 2"/>
          <p:cNvSpPr/>
          <p:nvPr/>
        </p:nvSpPr>
        <p:spPr>
          <a:xfrm>
            <a:off x="0" y="685799"/>
            <a:ext cx="4114800" cy="2178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95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2400" b="1" i="0" u="none" strike="noStrike" baseline="0">
                <a:ln>
                  <a:noFill/>
                </a:ln>
                <a:solidFill>
                  <a:srgbClr val="FFFF66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NÃO EXCLUINDO   ICMS   ST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247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GB" sz="2000" b="1" i="0" u="none" strike="noStrike" baseline="0">
              <a:ln>
                <a:noFill/>
              </a:ln>
              <a:solidFill>
                <a:srgbClr val="FFFF66"/>
              </a:solidFill>
              <a:latin typeface="Arial" pitchFamily="34"/>
              <a:ea typeface="Lucida Sans Unicode" pitchFamily="2"/>
              <a:cs typeface="Lucida Sans Unicode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1247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2000" b="1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Lucida Sans Unicode" pitchFamily="2"/>
                <a:cs typeface="Lucida Sans Unicode" pitchFamily="2"/>
              </a:rPr>
              <a:t>	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247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2000" b="1" i="0" u="none" strike="noStrike" baseline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.</a:t>
            </a:r>
          </a:p>
        </p:txBody>
      </p:sp>
      <p:sp>
        <p:nvSpPr>
          <p:cNvPr id="4" name="Forma livre 3"/>
          <p:cNvSpPr/>
          <p:nvPr/>
        </p:nvSpPr>
        <p:spPr>
          <a:xfrm>
            <a:off x="4572000" y="741239"/>
            <a:ext cx="4572000" cy="9046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95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2400" b="1" i="0" u="none" strike="noStrike" baseline="0">
                <a:ln>
                  <a:noFill/>
                </a:ln>
                <a:solidFill>
                  <a:srgbClr val="FFFF66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EXCLUINDO O ICMS ST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247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GB" sz="2000" b="1" i="0" u="none" strike="noStrike" baseline="0">
              <a:ln>
                <a:noFill/>
              </a:ln>
              <a:solidFill>
                <a:srgbClr val="FFFF66"/>
              </a:solidFill>
              <a:latin typeface="Arial" pitchFamily="34"/>
              <a:ea typeface="Lucida Sans Unicode" pitchFamily="2"/>
              <a:cs typeface="Lucida Sans Unicode" pitchFamily="2"/>
            </a:endParaRPr>
          </a:p>
        </p:txBody>
      </p:sp>
      <p:sp>
        <p:nvSpPr>
          <p:cNvPr id="5" name="Conector reto 4"/>
          <p:cNvSpPr/>
          <p:nvPr/>
        </p:nvSpPr>
        <p:spPr>
          <a:xfrm>
            <a:off x="4267080" y="609480"/>
            <a:ext cx="1800" cy="6248520"/>
          </a:xfrm>
          <a:prstGeom prst="line">
            <a:avLst/>
          </a:prstGeom>
          <a:noFill/>
          <a:ln w="28440">
            <a:solidFill>
              <a:srgbClr val="CCFF99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6" name="Conector reto 5"/>
          <p:cNvSpPr/>
          <p:nvPr/>
        </p:nvSpPr>
        <p:spPr>
          <a:xfrm>
            <a:off x="762120" y="609480"/>
            <a:ext cx="8001000" cy="1800"/>
          </a:xfrm>
          <a:prstGeom prst="line">
            <a:avLst/>
          </a:prstGeom>
          <a:noFill/>
          <a:ln w="19080">
            <a:solidFill>
              <a:srgbClr val="CCFF99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0" y="1800000"/>
            <a:ext cx="4114800" cy="30164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t-BR" sz="2400" b="0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VA   ESTAB.  VENDA CONSUMIDOR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 dirty="0">
              <a:ln>
                <a:noFill/>
              </a:ln>
              <a:solidFill>
                <a:srgbClr val="FFFFFF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t-BR" sz="2400" b="0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Saída.............R$  57.103,31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t-BR" sz="2400" b="0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Exclusão  ….R$          0,00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t-BR" sz="2400" b="0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Entradas.......R$   36.240.21  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t-BR" sz="2400" b="0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Exclusão ….R$           0,00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t-BR" sz="2400" b="0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VA...............R$    20.863,10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680000" y="1800000"/>
            <a:ext cx="4284488" cy="3382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t-BR" sz="2400" b="0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VA   ESTAB. VENDA  CONSUMIDOR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 dirty="0">
              <a:ln>
                <a:noFill/>
              </a:ln>
              <a:solidFill>
                <a:srgbClr val="FFFFFF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t-BR" sz="2400" b="0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Saída.............R$   57.103,31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t-BR" sz="2400" b="0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Exclusão  ….R$             0,00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t-BR" sz="2400" b="0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Entradas.......R$    36.240,21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t-BR" sz="2400" b="0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Exclusão ….R$       5.241,89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t-BR" sz="2400" b="0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VA...............R$      26.104,99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 dirty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vre 1"/>
          <p:cNvSpPr/>
          <p:nvPr/>
        </p:nvSpPr>
        <p:spPr>
          <a:xfrm>
            <a:off x="0" y="0"/>
            <a:ext cx="9144000" cy="6728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3" name="Forma livre 2"/>
          <p:cNvSpPr/>
          <p:nvPr/>
        </p:nvSpPr>
        <p:spPr>
          <a:xfrm>
            <a:off x="4356720" y="900000"/>
            <a:ext cx="4114800" cy="383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720000" y="720000"/>
            <a:ext cx="7920000" cy="1552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1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t-BR" sz="3200" b="0" i="0" u="none" strike="noStrike" baseline="0">
                <a:ln>
                  <a:noFill/>
                </a:ln>
                <a:solidFill>
                  <a:srgbClr val="FF00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DADOS SOBRE ICMS ST  EM 2015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3200" b="0" i="0" u="none" strike="noStrike" baseline="0">
              <a:ln>
                <a:noFill/>
              </a:ln>
              <a:solidFill>
                <a:srgbClr val="FF0000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3200" b="0" i="0" u="none" strike="noStrike" baseline="0">
              <a:ln>
                <a:noFill/>
              </a:ln>
              <a:solidFill>
                <a:srgbClr val="FF0000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60000" y="2160000"/>
            <a:ext cx="8280000" cy="22849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>
              <a:ln>
                <a:noFill/>
              </a:ln>
              <a:solidFill>
                <a:srgbClr val="FFFFFF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t-BR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SOMATÓRIOS QUADROS 49 DIMES.....R$  2.726.718.216,48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t-BR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(entras)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>
              <a:ln>
                <a:noFill/>
              </a:ln>
              <a:solidFill>
                <a:srgbClr val="FFFFFF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t-BR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SOMATÓRIOS QUADROS 50 DIMES.....R$  4.726.116.757,31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t-BR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(saídas)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vre 1"/>
          <p:cNvSpPr/>
          <p:nvPr/>
        </p:nvSpPr>
        <p:spPr>
          <a:xfrm>
            <a:off x="0" y="0"/>
            <a:ext cx="9144000" cy="6728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3" name="Forma livre 2"/>
          <p:cNvSpPr/>
          <p:nvPr/>
        </p:nvSpPr>
        <p:spPr>
          <a:xfrm>
            <a:off x="4356720" y="900000"/>
            <a:ext cx="4114800" cy="383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60000" y="2160000"/>
            <a:ext cx="8280000" cy="8218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>
              <a:ln>
                <a:noFill/>
              </a:ln>
              <a:solidFill>
                <a:srgbClr val="FFFFFF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>
              <a:ln>
                <a:noFill/>
              </a:ln>
              <a:solidFill>
                <a:srgbClr val="FFFFFF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2008" y="1651734"/>
            <a:ext cx="9036496" cy="415353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t-BR" sz="2400" b="0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1. Se o </a:t>
            </a:r>
            <a:r>
              <a:rPr lang="pt-BR" sz="2400" b="0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icms</a:t>
            </a:r>
            <a:r>
              <a:rPr lang="pt-BR" sz="2400" b="0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pt-BR" sz="2400" b="0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st</a:t>
            </a:r>
            <a:r>
              <a:rPr lang="pt-BR" sz="2400" b="0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 não estiver computado no valor contábil da </a:t>
            </a:r>
            <a:r>
              <a:rPr lang="pt-BR" sz="2400" b="0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dime</a:t>
            </a:r>
            <a:r>
              <a:rPr lang="pt-BR" sz="2400" b="0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 o valor adicionado deve ser excluído conforme entende o STJ.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 dirty="0">
              <a:ln>
                <a:noFill/>
              </a:ln>
              <a:solidFill>
                <a:srgbClr val="FFFFFF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t-BR" sz="2400" b="0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2. Somente é possível calcular o valor adicionado  </a:t>
            </a:r>
            <a:r>
              <a:rPr lang="pt-BR" sz="2400" b="0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icms</a:t>
            </a:r>
            <a:r>
              <a:rPr lang="pt-BR" sz="2400" b="0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pt-BR" sz="2400" b="0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st</a:t>
            </a:r>
            <a:r>
              <a:rPr lang="pt-BR" sz="2400" b="0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, se o imposto estiver destacado ou informado. Por estimativa ocorrerá erros;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 dirty="0">
              <a:ln>
                <a:noFill/>
              </a:ln>
              <a:solidFill>
                <a:srgbClr val="FFFFFF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t-BR" sz="2400" b="0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3. A forma  calculada sem exclusão do </a:t>
            </a:r>
            <a:r>
              <a:rPr lang="pt-BR" sz="2400" b="0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icms</a:t>
            </a:r>
            <a:r>
              <a:rPr lang="pt-BR" sz="2400" b="0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pt-BR" sz="2400" b="0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st</a:t>
            </a:r>
            <a:r>
              <a:rPr lang="pt-BR" sz="2400" b="0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das saídas do substituto tributário, o </a:t>
            </a:r>
            <a:r>
              <a:rPr lang="pt-BR" sz="2400" b="0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va</a:t>
            </a:r>
            <a:r>
              <a:rPr lang="pt-BR" sz="2400" b="0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é majorado, ou  seja, a maior no referido estabelecimento,  na importância do </a:t>
            </a:r>
            <a:r>
              <a:rPr lang="pt-BR" sz="2400" b="0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icms</a:t>
            </a:r>
            <a:r>
              <a:rPr lang="pt-BR" sz="2400" b="0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pt-BR" sz="2400" b="0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st.</a:t>
            </a:r>
            <a:r>
              <a:rPr lang="pt-BR" sz="2400" b="0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No ano de 2015 em Santa Catarina, existe </a:t>
            </a:r>
            <a:r>
              <a:rPr lang="pt-BR" sz="2400" b="0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praticamento</a:t>
            </a:r>
            <a:r>
              <a:rPr lang="pt-BR" sz="2400" b="0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2 bilhões de </a:t>
            </a:r>
            <a:r>
              <a:rPr lang="pt-BR" sz="2400" b="0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va</a:t>
            </a:r>
            <a:r>
              <a:rPr lang="pt-BR" sz="2400" b="0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. É a diferença de  </a:t>
            </a:r>
            <a:r>
              <a:rPr lang="pt-BR" sz="2400" b="0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icms</a:t>
            </a:r>
            <a:r>
              <a:rPr lang="pt-BR" sz="2400" b="0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pt-BR" sz="2400" b="0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st</a:t>
            </a:r>
            <a:r>
              <a:rPr lang="pt-BR" sz="2400" b="0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de saída do </a:t>
            </a:r>
            <a:r>
              <a:rPr lang="pt-BR" sz="2400" b="0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icms</a:t>
            </a:r>
            <a:r>
              <a:rPr lang="pt-BR" sz="2400" b="0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pt-BR" sz="2400" b="0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st</a:t>
            </a:r>
            <a:r>
              <a:rPr lang="pt-BR" sz="2400" b="0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de entrada.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240000" y="720000"/>
            <a:ext cx="2847600" cy="5778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t-BR" sz="3200" b="0" i="0" u="none" strike="noStrike" baseline="0" dirty="0">
                <a:ln>
                  <a:noFill/>
                </a:ln>
                <a:solidFill>
                  <a:srgbClr val="FF00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CONCLUSÕES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vre 1"/>
          <p:cNvSpPr/>
          <p:nvPr/>
        </p:nvSpPr>
        <p:spPr>
          <a:xfrm>
            <a:off x="1523520" y="3031560"/>
            <a:ext cx="6756479" cy="12884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GB" sz="3200" b="1" i="0" u="none" strike="noStrike" baseline="0">
              <a:ln>
                <a:noFill/>
              </a:ln>
              <a:solidFill>
                <a:srgbClr val="FFFF99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GB" sz="2400" b="1" i="0" u="none" strike="noStrike" baseline="0">
              <a:ln>
                <a:noFill/>
              </a:ln>
              <a:solidFill>
                <a:srgbClr val="FFFF99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GB" sz="2400" b="1" i="0" u="none" strike="noStrike" baseline="0">
              <a:ln>
                <a:noFill/>
              </a:ln>
              <a:solidFill>
                <a:srgbClr val="FFFF99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3" name="Título 2"/>
          <p:cNvSpPr txBox="1">
            <a:spLocks noGrp="1"/>
          </p:cNvSpPr>
          <p:nvPr>
            <p:ph type="title" idx="4294967295"/>
          </p:nvPr>
        </p:nvSpPr>
        <p:spPr>
          <a:xfrm>
            <a:off x="685799" y="-1655999"/>
            <a:ext cx="7772400" cy="5670720"/>
          </a:xfrm>
        </p:spPr>
        <p:txBody>
          <a:bodyPr wrap="square" lIns="90000" tIns="46800" rIns="90000" bIns="46800" anchorCtr="0"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>
                <a:solidFill>
                  <a:srgbClr val="FF3333"/>
                </a:solidFill>
              </a:rPr>
              <a:t> CICLO DE ESTUDOS SOBRE VALOR ADICIONAOD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080000" y="3240000"/>
            <a:ext cx="7380000" cy="5778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t-B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pt-BR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ICMS  SUBSTITUIÇÃO TRIBUTÁRIA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370320" y="6197760"/>
            <a:ext cx="5220000" cy="45611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t-BR" sz="2400" b="0" i="0" u="none" strike="noStrike" baseline="0">
                <a:ln>
                  <a:noFill/>
                </a:ln>
                <a:solidFill>
                  <a:srgbClr val="FF00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   </a:t>
            </a:r>
            <a:r>
              <a:rPr lang="pt-BR" sz="800" b="0" i="0" u="none" strike="noStrike" baseline="0">
                <a:ln>
                  <a:noFill/>
                </a:ln>
                <a:solidFill>
                  <a:srgbClr val="FF00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FLORIANÓPOLIS  21 e 22/09/2O16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vre 1"/>
          <p:cNvSpPr/>
          <p:nvPr/>
        </p:nvSpPr>
        <p:spPr>
          <a:xfrm>
            <a:off x="457200" y="227160"/>
            <a:ext cx="8229600" cy="1188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t-BR" sz="3600" b="1" i="0" u="none" strike="noStrike" baseline="0">
                <a:ln>
                  <a:noFill/>
                </a:ln>
                <a:solidFill>
                  <a:srgbClr val="FF0000"/>
                </a:solidFill>
                <a:effectLst>
                  <a:outerShdw dist="17961" dir="2700000">
                    <a:scrgbClr r="0" g="0" b="0"/>
                  </a:outerShdw>
                </a:effectLst>
                <a:latin typeface="Times New Roman" pitchFamily="18"/>
                <a:ea typeface="Lucida Sans Unicode" pitchFamily="2"/>
                <a:cs typeface="Lucida Sans Unicode" pitchFamily="2"/>
              </a:rPr>
              <a:t>DA REPARTIÇÃO DA RECEITA</a:t>
            </a:r>
            <a:br>
              <a:rPr lang="pt-BR" sz="3600" b="1" i="0" u="none" strike="noStrike" baseline="0">
                <a:ln>
                  <a:noFill/>
                </a:ln>
                <a:solidFill>
                  <a:srgbClr val="FF0000"/>
                </a:solidFill>
                <a:effectLst>
                  <a:outerShdw dist="17961" dir="2700000">
                    <a:scrgbClr r="0" g="0" b="0"/>
                  </a:outerShdw>
                </a:effectLst>
                <a:latin typeface="Times New Roman" pitchFamily="18"/>
                <a:ea typeface="Lucida Sans Unicode" pitchFamily="2"/>
                <a:cs typeface="Lucida Sans Unicode" pitchFamily="2"/>
              </a:rPr>
            </a:br>
            <a:r>
              <a:rPr lang="pt-BR" sz="3600" b="1" i="0" u="none" strike="noStrike" baseline="0">
                <a:ln>
                  <a:noFill/>
                </a:ln>
                <a:solidFill>
                  <a:srgbClr val="FF0000"/>
                </a:solidFill>
                <a:effectLst>
                  <a:outerShdw dist="17961" dir="2700000">
                    <a:scrgbClr r="0" g="0" b="0"/>
                  </a:outerShdw>
                </a:effectLst>
                <a:latin typeface="Times New Roman" pitchFamily="18"/>
                <a:ea typeface="Lucida Sans Unicode" pitchFamily="2"/>
                <a:cs typeface="Lucida Sans Unicode" pitchFamily="2"/>
              </a:rPr>
              <a:t>ICMS</a:t>
            </a:r>
          </a:p>
        </p:txBody>
      </p:sp>
      <p:sp>
        <p:nvSpPr>
          <p:cNvPr id="3" name="Forma livre 2"/>
          <p:cNvSpPr/>
          <p:nvPr/>
        </p:nvSpPr>
        <p:spPr>
          <a:xfrm>
            <a:off x="714240" y="1214280"/>
            <a:ext cx="7929720" cy="47865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3200" b="0" i="0" u="none" strike="noStrike" baseline="0">
              <a:ln>
                <a:noFill/>
              </a:ln>
              <a:solidFill>
                <a:srgbClr val="000000"/>
              </a:solidFill>
              <a:effectLst>
                <a:outerShdw dist="17961" dir="2700000">
                  <a:scrgbClr r="0" g="0" b="0"/>
                </a:outerShdw>
              </a:effectLst>
              <a:latin typeface="Times New Roman" pitchFamily="18"/>
              <a:ea typeface="Lucida Sans Unicode" pitchFamily="2"/>
              <a:cs typeface="Lucida Sans Unicode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t-BR" sz="3200" b="0" i="0" u="none" strike="noStrike" baseline="0">
                <a:ln>
                  <a:noFill/>
                </a:ln>
                <a:solidFill>
                  <a:srgbClr val="000000"/>
                </a:solidFill>
                <a:effectLst>
                  <a:outerShdw dist="17961" dir="2700000">
                    <a:scrgbClr r="0" g="0" b="0"/>
                  </a:outerShdw>
                </a:effectLst>
                <a:latin typeface="Times New Roman" pitchFamily="18"/>
                <a:ea typeface="Lucida Sans Unicode" pitchFamily="2"/>
                <a:cs typeface="Lucida Sans Unicode" pitchFamily="2"/>
              </a:rPr>
              <a:t>CF  Art. 158, IV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3200" b="0" i="0" u="none" strike="noStrike" baseline="0">
              <a:ln>
                <a:noFill/>
              </a:ln>
              <a:solidFill>
                <a:srgbClr val="000000"/>
              </a:solidFill>
              <a:effectLst>
                <a:outerShdw dist="17961" dir="2700000">
                  <a:scrgbClr r="0" g="0" b="0"/>
                </a:outerShdw>
              </a:effectLst>
              <a:latin typeface="Times New Roman" pitchFamily="18"/>
              <a:ea typeface="Lucida Sans Unicode" pitchFamily="2"/>
              <a:cs typeface="Lucida Sans Unicode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3200" b="0" i="0" u="none" strike="noStrike" baseline="0">
              <a:ln>
                <a:noFill/>
              </a:ln>
              <a:solidFill>
                <a:srgbClr val="000000"/>
              </a:solidFill>
              <a:effectLst>
                <a:outerShdw dist="17961" dir="2700000">
                  <a:scrgbClr r="0" g="0" b="0"/>
                </a:outerShdw>
              </a:effectLst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420920" y="2066760"/>
            <a:ext cx="6370560" cy="3870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vre 1"/>
          <p:cNvSpPr/>
          <p:nvPr/>
        </p:nvSpPr>
        <p:spPr>
          <a:xfrm>
            <a:off x="457200" y="0"/>
            <a:ext cx="8229600" cy="228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t-BR" sz="3600" b="0" i="0" u="none" strike="noStrike" baseline="0">
                <a:ln>
                  <a:noFill/>
                </a:ln>
                <a:solidFill>
                  <a:srgbClr val="E3E3FF"/>
                </a:solidFill>
                <a:effectLst>
                  <a:outerShdw dist="17961" dir="2700000">
                    <a:scrgbClr r="0" g="0" b="0"/>
                  </a:outerShdw>
                </a:effectLst>
                <a:latin typeface="Times New Roman" pitchFamily="18"/>
                <a:ea typeface="Lucida Sans Unicode" pitchFamily="2"/>
                <a:cs typeface="Lucida Sans Unicode" pitchFamily="2"/>
              </a:rPr>
              <a:t/>
            </a:r>
            <a:br>
              <a:rPr lang="pt-BR" sz="3600" b="0" i="0" u="none" strike="noStrike" baseline="0">
                <a:ln>
                  <a:noFill/>
                </a:ln>
                <a:solidFill>
                  <a:srgbClr val="E3E3FF"/>
                </a:solidFill>
                <a:effectLst>
                  <a:outerShdw dist="17961" dir="2700000">
                    <a:scrgbClr r="0" g="0" b="0"/>
                  </a:outerShdw>
                </a:effectLst>
                <a:latin typeface="Times New Roman" pitchFamily="18"/>
                <a:ea typeface="Lucida Sans Unicode" pitchFamily="2"/>
                <a:cs typeface="Lucida Sans Unicode" pitchFamily="2"/>
              </a:rPr>
            </a:br>
            <a:r>
              <a:rPr lang="pt-BR" sz="3600" b="0" i="0" u="none" strike="noStrike" baseline="0">
                <a:ln>
                  <a:noFill/>
                </a:ln>
                <a:solidFill>
                  <a:srgbClr val="FF0000"/>
                </a:solidFill>
                <a:effectLst>
                  <a:outerShdw dist="17961" dir="2700000">
                    <a:scrgbClr r="0" g="0" b="0"/>
                  </a:outerShdw>
                </a:effectLst>
                <a:latin typeface="Times New Roman" pitchFamily="18"/>
                <a:ea typeface="Lucida Sans Unicode" pitchFamily="2"/>
                <a:cs typeface="Lucida Sans Unicode" pitchFamily="2"/>
              </a:rPr>
              <a:t>ÍNDICE DE RATEIO</a:t>
            </a:r>
            <a:br>
              <a:rPr lang="pt-BR" sz="3600" b="0" i="0" u="none" strike="noStrike" baseline="0">
                <a:ln>
                  <a:noFill/>
                </a:ln>
                <a:solidFill>
                  <a:srgbClr val="FF0000"/>
                </a:solidFill>
                <a:effectLst>
                  <a:outerShdw dist="17961" dir="2700000">
                    <a:scrgbClr r="0" g="0" b="0"/>
                  </a:outerShdw>
                </a:effectLst>
                <a:latin typeface="Times New Roman" pitchFamily="18"/>
                <a:ea typeface="Lucida Sans Unicode" pitchFamily="2"/>
                <a:cs typeface="Lucida Sans Unicode" pitchFamily="2"/>
              </a:rPr>
            </a:br>
            <a:r>
              <a:rPr lang="pt-BR" sz="3600" b="0" i="0" u="none" strike="noStrike" baseline="0">
                <a:ln>
                  <a:noFill/>
                </a:ln>
                <a:solidFill>
                  <a:srgbClr val="FF0000"/>
                </a:solidFill>
                <a:effectLst>
                  <a:outerShdw dist="17961" dir="2700000">
                    <a:scrgbClr r="0" g="0" b="0"/>
                  </a:outerShdw>
                </a:effectLst>
                <a:latin typeface="Times New Roman" pitchFamily="18"/>
                <a:ea typeface="Lucida Sans Unicode" pitchFamily="2"/>
                <a:cs typeface="Lucida Sans Unicode" pitchFamily="2"/>
              </a:rPr>
              <a:t>LC 63/90 Art. 3º – Lei Estadual</a:t>
            </a:r>
            <a:br>
              <a:rPr lang="pt-BR" sz="3600" b="0" i="0" u="none" strike="noStrike" baseline="0">
                <a:ln>
                  <a:noFill/>
                </a:ln>
                <a:solidFill>
                  <a:srgbClr val="FF0000"/>
                </a:solidFill>
                <a:effectLst>
                  <a:outerShdw dist="17961" dir="2700000">
                    <a:scrgbClr r="0" g="0" b="0"/>
                  </a:outerShdw>
                </a:effectLst>
                <a:latin typeface="Times New Roman" pitchFamily="18"/>
                <a:ea typeface="Lucida Sans Unicode" pitchFamily="2"/>
                <a:cs typeface="Lucida Sans Unicode" pitchFamily="2"/>
              </a:rPr>
            </a:br>
            <a:endParaRPr lang="pt-BR" sz="3600" b="0" i="0" u="none" strike="noStrike" baseline="0">
              <a:ln>
                <a:noFill/>
              </a:ln>
              <a:solidFill>
                <a:srgbClr val="FF0000"/>
              </a:solidFill>
              <a:effectLst>
                <a:outerShdw dist="17961" dir="2700000">
                  <a:scrgbClr r="0" g="0" b="0"/>
                </a:outerShdw>
              </a:effectLst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450720" y="1596960"/>
            <a:ext cx="8242560" cy="4505400"/>
            <a:chOff x="450720" y="1596960"/>
            <a:chExt cx="8242560" cy="4505400"/>
          </a:xfrm>
        </p:grpSpPr>
        <p:pic>
          <p:nvPicPr>
            <p:cNvPr id="4" name=""/>
            <p:cNvPicPr>
              <a:picLocks noChangeAspect="1"/>
            </p:cNvPicPr>
            <p:nvPr/>
          </p:nvPicPr>
          <p:blipFill>
            <a:blip r:embed="rId3">
              <a:lum/>
              <a:alphaModFix/>
            </a:blip>
            <a:srcRect/>
            <a:stretch>
              <a:fillRect/>
            </a:stretch>
          </p:blipFill>
          <p:spPr>
            <a:xfrm>
              <a:off x="450720" y="1596960"/>
              <a:ext cx="8242560" cy="45054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Forma livre 4"/>
            <p:cNvSpPr/>
            <p:nvPr/>
          </p:nvSpPr>
          <p:spPr>
            <a:xfrm>
              <a:off x="450720" y="1596960"/>
              <a:ext cx="8242560" cy="45054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ctr" anchorCtr="0" compatLnSpc="1"/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pt-B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Lucida Sans Unicode" pitchFamily="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685799" y="530640"/>
            <a:ext cx="7772400" cy="1300680"/>
          </a:xfrm>
        </p:spPr>
        <p:txBody>
          <a:bodyPr wrap="square" lIns="90000" tIns="46800" rIns="90000" bIns="46800" anchorCtr="0"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lnSpc>
                <a:spcPct val="95000"/>
              </a:lnSpc>
              <a:buNone/>
            </a:pPr>
            <a:r>
              <a:rPr lang="en-GB" b="1">
                <a:solidFill>
                  <a:srgbClr val="FF0000"/>
                </a:solidFill>
              </a:rPr>
              <a:t>CONCEITO DE VALO ADICIONADO</a:t>
            </a:r>
          </a:p>
        </p:txBody>
      </p:sp>
      <p:sp>
        <p:nvSpPr>
          <p:cNvPr id="3" name="Forma livre 2"/>
          <p:cNvSpPr/>
          <p:nvPr/>
        </p:nvSpPr>
        <p:spPr>
          <a:xfrm>
            <a:off x="533520" y="1828800"/>
            <a:ext cx="8381879" cy="793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95000"/>
              </a:lnSpc>
              <a:spcBef>
                <a:spcPts val="1998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2400" b="1" i="0" u="none" strike="noStrike" baseline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2000" b="1" i="0" u="none" strike="noStrike" baseline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Art. 3º 25% (vinte e cinco por cento) do produto da arrecadação do Imposto sobre Operações relativas à Circulação de Mercadorias e sobre Prestação de Serviços de Transporte Interestadual e Intermunicipal e de Comunicação serão creditados, pelos Estados, aos respectivos Municípios, conforme os seguintes critérios:</a:t>
            </a:r>
          </a:p>
          <a:p>
            <a:pPr marL="0" marR="0" lvl="0" indent="0" algn="l" rtl="0" hangingPunct="1">
              <a:lnSpc>
                <a:spcPct val="95000"/>
              </a:lnSpc>
              <a:spcBef>
                <a:spcPts val="1998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Times New Roman" pitchFamily="18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2000" b="1" i="0" u="none" strike="noStrike" baseline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       I - 3/4 (três quartos), no mínimo, na proporção do valor adicionado nas operações relativas à circulação de mercadorias e nas prestações de serviços, realizadas em seus territórios;</a:t>
            </a:r>
          </a:p>
          <a:p>
            <a:pPr marL="0" marR="0" lvl="0" indent="0" algn="l" rtl="0" hangingPunct="1">
              <a:lnSpc>
                <a:spcPct val="95000"/>
              </a:lnSpc>
              <a:spcBef>
                <a:spcPts val="1998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Times New Roman" pitchFamily="18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2000" b="1" i="0" u="none" strike="noStrike" baseline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       II - até 1/4 (um quarto), de acordo com o que dispuser lei estadual ou, no caso dos territórios, lei federal.</a:t>
            </a:r>
          </a:p>
          <a:p>
            <a:pPr marL="0" marR="0" lvl="0" indent="0" algn="l" rtl="0" hangingPunct="1">
              <a:lnSpc>
                <a:spcPct val="95000"/>
              </a:lnSpc>
              <a:spcBef>
                <a:spcPts val="1998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Times New Roman" pitchFamily="18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2000" b="1" i="0" u="none" strike="noStrike" baseline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       </a:t>
            </a:r>
            <a:r>
              <a:rPr lang="x-none" sz="2000" b="1" i="0" u="none" strike="noStrike" baseline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§ 1º O valor adicionado corresponderá, para cada Município, ao valor das mercadorias saídas acrescido do valor das prestações de serviços, no seu território, deduzido o valor das mercadorias entradas, em cada ano civil. </a:t>
            </a:r>
            <a:r>
              <a:rPr lang="en-GB" sz="2000" b="1" i="0" u="none" strike="noStrike" baseline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  </a:t>
            </a:r>
          </a:p>
          <a:p>
            <a:pPr marL="0" marR="0" lvl="0" indent="0" algn="l" rtl="0" hangingPunct="1">
              <a:lnSpc>
                <a:spcPct val="95000"/>
              </a:lnSpc>
              <a:spcBef>
                <a:spcPts val="1998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Times New Roman" pitchFamily="18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GB" sz="2000" b="1" i="0" u="none" strike="noStrike" baseline="0">
              <a:ln>
                <a:noFill/>
              </a:ln>
              <a:solidFill>
                <a:srgbClr val="FFFFFF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  <a:p>
            <a:pPr marL="0" marR="0" lvl="0" indent="0" algn="l" rtl="0" hangingPunct="1">
              <a:lnSpc>
                <a:spcPct val="95000"/>
              </a:lnSpc>
              <a:spcBef>
                <a:spcPts val="1998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Times New Roman" pitchFamily="18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2000" b="1" i="0" u="none" strike="noStrike" baseline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       </a:t>
            </a:r>
          </a:p>
          <a:p>
            <a:pPr marL="0" marR="0" lvl="0" indent="0" algn="l" rtl="0" hangingPunct="1">
              <a:lnSpc>
                <a:spcPct val="95000"/>
              </a:lnSpc>
              <a:spcBef>
                <a:spcPts val="1998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Times New Roman" pitchFamily="18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GB" sz="2000" b="1" i="0" u="none" strike="noStrike" baseline="0">
              <a:ln>
                <a:noFill/>
              </a:ln>
              <a:solidFill>
                <a:srgbClr val="FFFFFF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  <a:p>
            <a:pPr marL="0" marR="0" lvl="0" indent="0" algn="l" rtl="0" hangingPunct="1">
              <a:lnSpc>
                <a:spcPct val="95000"/>
              </a:lnSpc>
              <a:spcBef>
                <a:spcPts val="1998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Times New Roman" pitchFamily="18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2000" b="1" i="0" u="none" strike="noStrike" baseline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       </a:t>
            </a:r>
            <a:r>
              <a:rPr lang="en-GB" sz="2400" b="1" i="0" u="none" strike="noStrike" baseline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  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998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3200" b="1" i="0" u="none" strike="noStrike" baseline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rma livre 2"/>
          <p:cNvSpPr/>
          <p:nvPr/>
        </p:nvSpPr>
        <p:spPr>
          <a:xfrm>
            <a:off x="533520" y="539640"/>
            <a:ext cx="8381879" cy="1783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95000"/>
              </a:lnSpc>
              <a:spcBef>
                <a:spcPts val="1998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2400" b="1" i="0" u="none" strike="noStrike" baseline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</a:p>
          <a:p>
            <a:pPr marL="0" marR="0" lvl="0" indent="0" algn="l" rtl="0" hangingPunct="1">
              <a:lnSpc>
                <a:spcPct val="95000"/>
              </a:lnSpc>
              <a:spcBef>
                <a:spcPts val="1998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Times New Roman" pitchFamily="18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2400" b="1" i="0" u="none" strike="noStrike" baseline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       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998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Times New Roman" pitchFamily="18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3200" b="1" i="0" u="none" strike="noStrike" baseline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900000" y="404664"/>
            <a:ext cx="7344408" cy="594252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t-BR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pt-BR" sz="2400" b="0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I - nas hipóteses de tributação simplificada a que se refere o parágrafo único do art. 146 da Constituição Federal, e, em outras situações, em que se dispensem os controles de entrada, considerar-se-á como valor adicionado o percentual de 32% (trinta e dois por cento) da receita bruta.      (Incluído pela Lei Complementar nº 123, de 2006)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 dirty="0">
              <a:ln>
                <a:noFill/>
              </a:ln>
              <a:solidFill>
                <a:srgbClr val="FFFFFF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t-BR" sz="2400" b="0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       </a:t>
            </a:r>
            <a:r>
              <a:rPr lang="x-none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§ 2º Para efeito de cálculo do valor adicionado serão computadas: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pt-BR" sz="2400" b="0" i="0" u="none" strike="noStrike" baseline="0" dirty="0">
              <a:ln>
                <a:noFill/>
              </a:ln>
              <a:solidFill>
                <a:srgbClr val="FFFFFF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pt-BR" sz="2400" b="0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       I - as operações e prestações que constituam fato gerador do imposto, mesmo quando o pagamento for antecipado ou diferido, ou quando o crédito tributário for diferido, reduzido ou excluído em virtude de isenção ou outros benefícios, incentivos ou favores fiscais;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685440" y="698759"/>
            <a:ext cx="7954920" cy="569196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pt-BR"/>
          </a:p>
        </p:txBody>
      </p:sp>
      <p:sp>
        <p:nvSpPr>
          <p:cNvPr id="3" name="Forma livre 2"/>
          <p:cNvSpPr/>
          <p:nvPr/>
        </p:nvSpPr>
        <p:spPr>
          <a:xfrm>
            <a:off x="533520" y="539640"/>
            <a:ext cx="8381879" cy="7243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95000"/>
              </a:lnSpc>
              <a:spcBef>
                <a:spcPts val="1998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24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3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  </a:t>
            </a:r>
          </a:p>
          <a:p>
            <a:pPr marL="0" marR="0" lvl="0" indent="0" algn="l" rtl="0" hangingPunct="1">
              <a:lnSpc>
                <a:spcPct val="95000"/>
              </a:lnSpc>
              <a:spcBef>
                <a:spcPts val="1998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Times New Roman" pitchFamily="18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3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                 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x-none" sz="2200" b="1" i="0" u="none" strike="noStrike" baseline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§ 2º Para efeito de cálculo do valor adicionado serão computadas:</a:t>
            </a:r>
          </a:p>
          <a:p>
            <a:pPr marL="0" marR="0" lvl="0" indent="0" algn="l" rtl="0" hangingPunct="1">
              <a:lnSpc>
                <a:spcPct val="95000"/>
              </a:lnSpc>
              <a:spcBef>
                <a:spcPts val="1998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Times New Roman" pitchFamily="18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       I - as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operações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e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prestações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que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constituam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fato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gerador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do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imposto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,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mesmo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quando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o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pagamento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for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antecipado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ou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diferido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,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ou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quando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o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crédito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tributário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for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diferido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,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reduzido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ou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excluído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em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virtude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de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isenção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ou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outros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benefícios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,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incentivos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ou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favores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fiscais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;</a:t>
            </a:r>
          </a:p>
          <a:p>
            <a:pPr marL="0" marR="0" lvl="0" indent="0" algn="l" rtl="0" hangingPunct="1">
              <a:lnSpc>
                <a:spcPct val="95000"/>
              </a:lnSpc>
              <a:spcBef>
                <a:spcPts val="1998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Times New Roman" pitchFamily="18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GB" sz="2200" b="1" i="0" u="none" strike="noStrike" baseline="0" dirty="0" smtClean="0">
              <a:ln>
                <a:noFill/>
              </a:ln>
              <a:solidFill>
                <a:srgbClr val="FFFFFF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  <a:p>
            <a:pPr marL="0" marR="0" lvl="0" indent="0" algn="l" rtl="0" hangingPunct="1">
              <a:lnSpc>
                <a:spcPct val="95000"/>
              </a:lnSpc>
              <a:spcBef>
                <a:spcPts val="1998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Times New Roman" pitchFamily="18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3200" b="1" i="0" u="none" strike="noStrike" baseline="0" dirty="0" smtClean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     </a:t>
            </a:r>
            <a:r>
              <a:rPr lang="en-GB" sz="2200" b="1" i="0" u="none" strike="noStrike" baseline="0" dirty="0" smtClean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 II - as </a:t>
            </a:r>
            <a:r>
              <a:rPr lang="en-GB" sz="2200" b="1" i="0" u="none" strike="noStrike" baseline="0" dirty="0" err="1" smtClean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operações</a:t>
            </a:r>
            <a:r>
              <a:rPr lang="en-GB" sz="2200" b="1" i="0" u="none" strike="noStrike" baseline="0" dirty="0" smtClean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2200" b="1" i="0" u="none" strike="noStrike" baseline="0" dirty="0" err="1" smtClean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imunes</a:t>
            </a:r>
            <a:r>
              <a:rPr lang="en-GB" sz="2200" b="1" i="0" u="none" strike="noStrike" baseline="0" dirty="0" smtClean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do </a:t>
            </a:r>
            <a:r>
              <a:rPr lang="en-GB" sz="2200" b="1" i="0" u="none" strike="noStrike" baseline="0" dirty="0" err="1" smtClean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imposto</a:t>
            </a:r>
            <a:r>
              <a:rPr lang="en-GB" sz="2200" b="1" i="0" u="none" strike="noStrike" baseline="0" dirty="0" smtClean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, </a:t>
            </a:r>
            <a:r>
              <a:rPr lang="en-GB" sz="2200" b="1" i="0" u="none" strike="noStrike" baseline="0" dirty="0" err="1" smtClean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conforme</a:t>
            </a:r>
            <a:r>
              <a:rPr lang="en-GB" sz="2200" b="1" i="0" u="none" strike="noStrike" baseline="0" dirty="0" smtClean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as </a:t>
            </a:r>
            <a:r>
              <a:rPr lang="en-GB" sz="2200" b="1" i="0" u="none" strike="noStrike" baseline="0" dirty="0" err="1" smtClean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alíneas</a:t>
            </a:r>
            <a:r>
              <a:rPr lang="en-GB" sz="2200" b="1" i="0" u="none" strike="noStrike" baseline="0" dirty="0" smtClean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a e b do </a:t>
            </a:r>
            <a:r>
              <a:rPr lang="en-GB" sz="2200" b="1" i="0" u="none" strike="noStrike" baseline="0" dirty="0" err="1" smtClean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inciso</a:t>
            </a:r>
            <a:r>
              <a:rPr lang="en-GB" sz="2200" b="1" i="0" u="none" strike="noStrike" baseline="0" dirty="0" smtClean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X do § 2º do art. 155, e a </a:t>
            </a:r>
            <a:r>
              <a:rPr lang="en-GB" sz="2200" b="1" i="0" u="none" strike="noStrike" baseline="0" dirty="0" err="1" smtClean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alínea</a:t>
            </a:r>
            <a:r>
              <a:rPr lang="en-GB" sz="2200" b="1" i="0" u="none" strike="noStrike" baseline="0" dirty="0" smtClean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d do </a:t>
            </a:r>
            <a:r>
              <a:rPr lang="en-GB" sz="2200" b="1" i="0" u="none" strike="noStrike" baseline="0" dirty="0" err="1" smtClean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inciso</a:t>
            </a:r>
            <a:r>
              <a:rPr lang="en-GB" sz="2200" b="1" i="0" u="none" strike="noStrike" baseline="0" dirty="0" smtClean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VI do art. 150, da </a:t>
            </a:r>
            <a:r>
              <a:rPr lang="en-GB" sz="2200" b="1" i="0" u="none" strike="noStrike" baseline="0" dirty="0" err="1" smtClean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Constituição</a:t>
            </a:r>
            <a:r>
              <a:rPr lang="en-GB" sz="2200" b="1" i="0" u="none" strike="noStrike" baseline="0" dirty="0" smtClean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Federal.</a:t>
            </a:r>
          </a:p>
          <a:p>
            <a:pPr marL="0" marR="0" lvl="0" indent="0" algn="l" rtl="0" hangingPunct="1">
              <a:lnSpc>
                <a:spcPct val="95000"/>
              </a:lnSpc>
              <a:spcBef>
                <a:spcPts val="1998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GB" sz="3200" b="1" i="0" u="none" strike="noStrike" baseline="0" dirty="0">
              <a:ln>
                <a:noFill/>
              </a:ln>
              <a:solidFill>
                <a:srgbClr val="FFFFFF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1998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GB" sz="3200" b="1" i="0" u="none" strike="noStrike" baseline="0" dirty="0">
              <a:ln>
                <a:noFill/>
              </a:ln>
              <a:solidFill>
                <a:srgbClr val="FFFFFF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1998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Times New Roman" pitchFamily="18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3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685799" y="180000"/>
            <a:ext cx="7772400" cy="1662479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GB" sz="3200" b="1">
                <a:solidFill>
                  <a:srgbClr val="FF0000"/>
                </a:solidFill>
              </a:rPr>
              <a:t>ENTENDIMENTO DO STJ SOBRE ICMS ST NO CÁLCULO DO VA</a:t>
            </a:r>
          </a:p>
        </p:txBody>
      </p:sp>
      <p:sp>
        <p:nvSpPr>
          <p:cNvPr id="3" name="Forma livre 2"/>
          <p:cNvSpPr/>
          <p:nvPr/>
        </p:nvSpPr>
        <p:spPr>
          <a:xfrm>
            <a:off x="467544" y="981528"/>
            <a:ext cx="8381879" cy="720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95000"/>
              </a:lnSpc>
              <a:spcBef>
                <a:spcPts val="1998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24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1998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18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RECURSO ESPECIAL, 151.327 – PR (1997/00728808-0), </a:t>
            </a:r>
            <a:r>
              <a:rPr lang="en-GB" sz="18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tendo</a:t>
            </a:r>
            <a:r>
              <a:rPr lang="en-GB" sz="18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18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como</a:t>
            </a:r>
            <a:r>
              <a:rPr lang="en-GB" sz="18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relator o EXMO SR. MINISTRO FRANCISCO PEÇANHA MARTINS,</a:t>
            </a:r>
          </a:p>
          <a:p>
            <a:pPr marL="0" marR="0" lvl="0" indent="0" algn="just" rtl="0" hangingPunct="1">
              <a:lnSpc>
                <a:spcPct val="100000"/>
              </a:lnSpc>
              <a:spcBef>
                <a:spcPts val="1998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Times New Roman" pitchFamily="18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Necessário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era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excluir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o ICMS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porque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ainda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não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integrava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o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preço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da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mercadoria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.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Trata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-se, no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caso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de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imposto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retido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pelo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substituto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tributário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,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cabendo-lhe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efetuar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o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recolhimento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. Mas é um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imposto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pago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por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antecipação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e que,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não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houvesse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a lei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disposto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sobre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essa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substituição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,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iria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ser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recolhido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pelo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substituído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,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quando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da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operação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de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venda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a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terceiro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que, se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consumidor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final,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seria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quem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,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efetivamente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,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iria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pagá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-lo.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Não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sendo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,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portanto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, um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componente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do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preço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da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mercadoria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quando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da entrada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contábil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no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estabelecimento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do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substituído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,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necessário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era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excluí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-lo.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Não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assim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com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relação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ao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IPI,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frete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e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seguro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constantes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da nota fiscal,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porque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são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pagos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pelo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adquirente,juntamente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com o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preço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da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mercadoria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,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passando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,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pois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, a </a:t>
            </a:r>
            <a:r>
              <a:rPr lang="en-GB" sz="22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integrá</a:t>
            </a:r>
            <a:r>
              <a:rPr lang="en-GB" sz="2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-lo.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1998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Times New Roman" pitchFamily="18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GB" sz="1200" b="1" i="0" u="none" strike="noStrike" baseline="0" dirty="0">
              <a:ln>
                <a:noFill/>
              </a:ln>
              <a:solidFill>
                <a:srgbClr val="FFFFFF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685799" y="698759"/>
            <a:ext cx="7772400" cy="114372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GB" sz="3200" b="1">
                <a:solidFill>
                  <a:srgbClr val="FF0000"/>
                </a:solidFill>
              </a:rPr>
              <a:t>ENTENDIMENTO DO STJ SOBRE ICMS ST NO CÁLCULO DO VA</a:t>
            </a:r>
          </a:p>
        </p:txBody>
      </p:sp>
      <p:sp>
        <p:nvSpPr>
          <p:cNvPr id="3" name="Forma livre 2"/>
          <p:cNvSpPr/>
          <p:nvPr/>
        </p:nvSpPr>
        <p:spPr>
          <a:xfrm>
            <a:off x="395536" y="1269520"/>
            <a:ext cx="8381879" cy="68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95000"/>
              </a:lnSpc>
              <a:spcBef>
                <a:spcPts val="1998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24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1998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18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RECURSO ESPECIAL,  1.042.844 – SP 92008/0064474-5) – Relator </a:t>
            </a:r>
            <a:r>
              <a:rPr lang="en-GB" sz="18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Ministro</a:t>
            </a:r>
            <a:r>
              <a:rPr lang="en-GB" sz="18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Luiz </a:t>
            </a:r>
            <a:r>
              <a:rPr lang="en-GB" sz="18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Fux</a:t>
            </a:r>
            <a:endParaRPr lang="en-GB" sz="1800" b="1" i="0" u="none" strike="noStrike" baseline="0" dirty="0">
              <a:ln>
                <a:noFill/>
              </a:ln>
              <a:solidFill>
                <a:srgbClr val="FFFFFF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  <a:p>
            <a:pPr marL="0" marR="0" lvl="0" indent="0" algn="just" rtl="0" hangingPunct="1">
              <a:lnSpc>
                <a:spcPct val="100000"/>
              </a:lnSpc>
              <a:spcBef>
                <a:spcPts val="1998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Times New Roman" pitchFamily="18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18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“ 1. A lei </a:t>
            </a:r>
            <a:r>
              <a:rPr lang="en-GB" sz="18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complementar</a:t>
            </a:r>
            <a:r>
              <a:rPr lang="en-GB" sz="18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63/90 </a:t>
            </a:r>
            <a:r>
              <a:rPr lang="en-GB" sz="18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assegura</a:t>
            </a:r>
            <a:r>
              <a:rPr lang="en-GB" sz="18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18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ao</a:t>
            </a:r>
            <a:r>
              <a:rPr lang="en-GB" sz="18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18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Município</a:t>
            </a:r>
            <a:r>
              <a:rPr lang="en-GB" sz="18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18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produtor</a:t>
            </a:r>
            <a:r>
              <a:rPr lang="en-GB" sz="18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o </a:t>
            </a:r>
            <a:r>
              <a:rPr lang="en-GB" sz="18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receimento</a:t>
            </a:r>
            <a:r>
              <a:rPr lang="en-GB" sz="18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do ICMS </a:t>
            </a:r>
            <a:r>
              <a:rPr lang="en-GB" sz="18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proporcionalmente</a:t>
            </a:r>
            <a:r>
              <a:rPr lang="en-GB" sz="18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18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ao</a:t>
            </a:r>
            <a:r>
              <a:rPr lang="en-GB" sz="18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18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produzido</a:t>
            </a:r>
            <a:r>
              <a:rPr lang="en-GB" sz="18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18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em</a:t>
            </a:r>
            <a:r>
              <a:rPr lang="en-GB" sz="18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18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seu</a:t>
            </a:r>
            <a:r>
              <a:rPr lang="en-GB" sz="18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18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território</a:t>
            </a:r>
            <a:r>
              <a:rPr lang="en-GB" sz="18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, mas </a:t>
            </a:r>
            <a:r>
              <a:rPr lang="en-GB" sz="18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não</a:t>
            </a:r>
            <a:r>
              <a:rPr lang="en-GB" sz="18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18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prevê</a:t>
            </a:r>
            <a:r>
              <a:rPr lang="en-GB" sz="18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a </a:t>
            </a:r>
            <a:r>
              <a:rPr lang="en-GB" sz="18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inclusão</a:t>
            </a:r>
            <a:r>
              <a:rPr lang="en-GB" sz="18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 </a:t>
            </a:r>
            <a:r>
              <a:rPr lang="en-GB" sz="18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na</a:t>
            </a:r>
            <a:r>
              <a:rPr lang="en-GB" sz="18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DIPAM do </a:t>
            </a:r>
            <a:r>
              <a:rPr lang="en-GB" sz="18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valor</a:t>
            </a:r>
            <a:r>
              <a:rPr lang="en-GB" sz="18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do ICMS a </a:t>
            </a:r>
            <a:r>
              <a:rPr lang="en-GB" sz="18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ser</a:t>
            </a:r>
            <a:r>
              <a:rPr lang="en-GB" sz="18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18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recolhido</a:t>
            </a:r>
            <a:r>
              <a:rPr lang="en-GB" sz="18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18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pelo</a:t>
            </a:r>
            <a:r>
              <a:rPr lang="en-GB" sz="18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18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substituto</a:t>
            </a:r>
            <a:r>
              <a:rPr lang="en-GB" sz="18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18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tributário</a:t>
            </a:r>
            <a:r>
              <a:rPr lang="en-GB" sz="18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.</a:t>
            </a:r>
          </a:p>
          <a:p>
            <a:pPr marL="0" marR="0" lvl="0" indent="0" algn="just" rtl="0" hangingPunct="1">
              <a:lnSpc>
                <a:spcPct val="100000"/>
              </a:lnSpc>
              <a:spcBef>
                <a:spcPts val="1998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Times New Roman" pitchFamily="18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18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2.....</a:t>
            </a:r>
          </a:p>
          <a:p>
            <a:pPr marL="0" marR="0" lvl="0" indent="0" algn="just" rtl="0" hangingPunct="1">
              <a:lnSpc>
                <a:spcPct val="100000"/>
              </a:lnSpc>
              <a:spcBef>
                <a:spcPts val="1998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Times New Roman" pitchFamily="18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18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3....</a:t>
            </a:r>
          </a:p>
          <a:p>
            <a:pPr marL="0" marR="0" lvl="0" indent="0" algn="just" rtl="0" hangingPunct="1">
              <a:lnSpc>
                <a:spcPct val="100000"/>
              </a:lnSpc>
              <a:spcBef>
                <a:spcPts val="1998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Times New Roman" pitchFamily="18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18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4....</a:t>
            </a:r>
          </a:p>
          <a:p>
            <a:pPr marL="0" marR="0" lvl="0" indent="0" algn="just" rtl="0" hangingPunct="1">
              <a:lnSpc>
                <a:spcPct val="100000"/>
              </a:lnSpc>
              <a:spcBef>
                <a:spcPts val="1998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Times New Roman" pitchFamily="18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18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5.  São </a:t>
            </a:r>
            <a:r>
              <a:rPr lang="en-GB" sz="18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legais</a:t>
            </a:r>
            <a:r>
              <a:rPr lang="en-GB" sz="18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as </a:t>
            </a:r>
            <a:r>
              <a:rPr lang="en-GB" sz="18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Rsoluções</a:t>
            </a:r>
            <a:r>
              <a:rPr lang="en-GB" sz="18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SF -30/95 e SF – 44/95, que </a:t>
            </a:r>
            <a:r>
              <a:rPr lang="en-GB" sz="18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vedam</a:t>
            </a:r>
            <a:r>
              <a:rPr lang="en-GB" sz="18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a </a:t>
            </a:r>
            <a:r>
              <a:rPr lang="en-GB" sz="18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inclusão</a:t>
            </a:r>
            <a:r>
              <a:rPr lang="en-GB" sz="18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do </a:t>
            </a:r>
            <a:r>
              <a:rPr lang="en-GB" sz="18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valor</a:t>
            </a:r>
            <a:r>
              <a:rPr lang="en-GB" sz="18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18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referente</a:t>
            </a:r>
            <a:r>
              <a:rPr lang="en-GB" sz="18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18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ao</a:t>
            </a:r>
            <a:r>
              <a:rPr lang="en-GB" sz="18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ICMS </a:t>
            </a:r>
            <a:r>
              <a:rPr lang="en-GB" sz="18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na</a:t>
            </a:r>
            <a:r>
              <a:rPr lang="en-GB" sz="18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base de </a:t>
            </a:r>
            <a:r>
              <a:rPr lang="en-GB" sz="18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cálculo</a:t>
            </a:r>
            <a:r>
              <a:rPr lang="en-GB" sz="18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do </a:t>
            </a:r>
            <a:r>
              <a:rPr lang="en-GB" sz="18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montante</a:t>
            </a:r>
            <a:r>
              <a:rPr lang="en-GB" sz="18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a </a:t>
            </a:r>
            <a:r>
              <a:rPr lang="en-GB" sz="18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ser</a:t>
            </a:r>
            <a:r>
              <a:rPr lang="en-GB" sz="18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18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repassado</a:t>
            </a:r>
            <a:r>
              <a:rPr lang="en-GB" sz="18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18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ao</a:t>
            </a:r>
            <a:r>
              <a:rPr lang="en-GB" sz="18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18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Município</a:t>
            </a:r>
            <a:r>
              <a:rPr lang="en-GB" sz="18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18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produtor</a:t>
            </a:r>
            <a:r>
              <a:rPr lang="en-GB" sz="18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”. </a:t>
            </a:r>
            <a:r>
              <a:rPr lang="en-GB" sz="18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Precedente</a:t>
            </a:r>
            <a:r>
              <a:rPr lang="en-GB" sz="18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: </a:t>
            </a:r>
            <a:r>
              <a:rPr lang="en-GB" sz="18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Resp</a:t>
            </a:r>
            <a:r>
              <a:rPr lang="en-GB" sz="18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40243?SP, Rel. </a:t>
            </a:r>
            <a:r>
              <a:rPr lang="en-GB" sz="18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Ministro</a:t>
            </a:r>
            <a:r>
              <a:rPr lang="en-GB" sz="18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18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Teori</a:t>
            </a:r>
            <a:r>
              <a:rPr lang="en-GB" sz="18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Albino </a:t>
            </a:r>
            <a:r>
              <a:rPr lang="en-GB" sz="18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Zavascki</a:t>
            </a:r>
            <a:r>
              <a:rPr lang="en-GB" sz="18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, </a:t>
            </a:r>
            <a:r>
              <a:rPr lang="en-GB" sz="18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julgado</a:t>
            </a:r>
            <a:r>
              <a:rPr lang="en-GB" sz="18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</a:t>
            </a:r>
            <a:r>
              <a:rPr lang="en-GB" sz="1800" b="1" i="0" u="none" strike="noStrike" baseline="0" dirty="0" err="1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em</a:t>
            </a:r>
            <a:r>
              <a:rPr lang="en-GB" sz="18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 New Roman" pitchFamily="18"/>
                <a:ea typeface="Lucida Sans Unicode" pitchFamily="2"/>
                <a:cs typeface="Lucida Sans Unicode" pitchFamily="2"/>
              </a:rPr>
              <a:t> 07/10/2003, DJ 28/10/2003.</a:t>
            </a:r>
          </a:p>
          <a:p>
            <a:pPr marL="0" marR="0" lvl="0" indent="0" algn="just" rtl="0" hangingPunct="1">
              <a:lnSpc>
                <a:spcPct val="100000"/>
              </a:lnSpc>
              <a:spcBef>
                <a:spcPts val="1998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Times New Roman" pitchFamily="18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GB" sz="1200" b="1" i="0" u="none" strike="noStrike" baseline="0" dirty="0">
              <a:ln>
                <a:noFill/>
              </a:ln>
              <a:solidFill>
                <a:srgbClr val="FFFFFF"/>
              </a:solidFill>
              <a:latin typeface="Times New Roman" pitchFamily="18"/>
              <a:ea typeface="Lucida Sans Unicode" pitchFamily="2"/>
              <a:cs typeface="Lucida Sans Unicode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drã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ítulo1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35402</TotalTime>
  <Words>1088</Words>
  <Application>Microsoft Office PowerPoint</Application>
  <PresentationFormat>Apresentação na tela (4:3)</PresentationFormat>
  <Paragraphs>134</Paragraphs>
  <Slides>17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17</vt:i4>
      </vt:variant>
    </vt:vector>
  </HeadingPairs>
  <TitlesOfParts>
    <vt:vector size="19" baseType="lpstr">
      <vt:lpstr>Padrão</vt:lpstr>
      <vt:lpstr>Título1</vt:lpstr>
      <vt:lpstr> CICLO DE ESTUDOS SOBRE  MOVIMENTO ECONÔMICO</vt:lpstr>
      <vt:lpstr> CICLO DE ESTUDOS SOBRE VALOR ADICIONAOD</vt:lpstr>
      <vt:lpstr>Apresentação do PowerPoint</vt:lpstr>
      <vt:lpstr>Apresentação do PowerPoint</vt:lpstr>
      <vt:lpstr>CONCEITO DE VALO ADICIONADO</vt:lpstr>
      <vt:lpstr>Apresentação do PowerPoint</vt:lpstr>
      <vt:lpstr>Apresentação do PowerPoint</vt:lpstr>
      <vt:lpstr>ENTENDIMENTO DO STJ SOBRE ICMS ST NO CÁLCULO DO VA</vt:lpstr>
      <vt:lpstr>ENTENDIMENTO DO STJ SOBRE ICMS ST NO CÁLCULO DO VA</vt:lpstr>
      <vt:lpstr> NOTA FISCAL EMITIDA POR SUBSTITUTO TRIBUTÁRIO DO ICMS</vt:lpstr>
      <vt:lpstr> NOTA FISCAL EMITIDA POR SUBSTITUTO TRIBUTÁRIO DO ICMS</vt:lpstr>
      <vt:lpstr> NOTA FISCAL EMITIDA POR SUBSTITUTO TRIBUTÁRIO DO ICMS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  CICLO DE ESTUDOS DE AUDITORIA  SOBRE MOVIMENTO ECONÖMICO</dc:title>
  <dc:creator>01</dc:creator>
  <cp:lastModifiedBy>Luiz_Antonio</cp:lastModifiedBy>
  <cp:revision>33</cp:revision>
  <cp:lastPrinted>2010-02-02T13:50:02Z</cp:lastPrinted>
  <dcterms:modified xsi:type="dcterms:W3CDTF">2016-09-22T12:55:05Z</dcterms:modified>
</cp:coreProperties>
</file>