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65" r:id="rId7"/>
    <p:sldId id="260" r:id="rId8"/>
    <p:sldId id="266" r:id="rId9"/>
    <p:sldId id="26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1470025"/>
          </a:xfrm>
        </p:spPr>
        <p:txBody>
          <a:bodyPr>
            <a:normAutofit/>
          </a:bodyPr>
          <a:lstStyle/>
          <a:p>
            <a:r>
              <a:rPr lang="pt-BR" sz="4800" b="1" dirty="0" smtClean="0"/>
              <a:t>TRABALHOS DOS GRUPOS</a:t>
            </a:r>
            <a:endParaRPr lang="pt-BR" sz="48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761" y="1844824"/>
            <a:ext cx="5832648" cy="4955075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0" y="-27384"/>
            <a:ext cx="914400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CONFERÊNCIA DE ASSISTÊNCIA SOCIAL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51660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44624"/>
            <a:ext cx="8784976" cy="637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50" b="1" dirty="0" smtClean="0"/>
              <a:t>Orientações gerais:</a:t>
            </a:r>
          </a:p>
          <a:p>
            <a:endParaRPr lang="pt-BR" sz="2150" dirty="0" smtClean="0"/>
          </a:p>
          <a:p>
            <a:r>
              <a:rPr lang="pt-BR" sz="2150" dirty="0" smtClean="0"/>
              <a:t>Deverão ser formados três grupos cada um ficará responsável por um tema:</a:t>
            </a:r>
          </a:p>
          <a:p>
            <a:endParaRPr lang="pt-BR" sz="2150" dirty="0"/>
          </a:p>
          <a:p>
            <a:r>
              <a:rPr lang="pt-BR" sz="2150" dirty="0" smtClean="0"/>
              <a:t>Eixo 1 </a:t>
            </a:r>
            <a:r>
              <a:rPr lang="pt-BR" sz="2150" dirty="0"/>
              <a:t>– Assistência Social é um direito do cidadão e dever do Estado;</a:t>
            </a:r>
          </a:p>
          <a:p>
            <a:r>
              <a:rPr lang="pt-BR" sz="2150" dirty="0" smtClean="0"/>
              <a:t>Eixo 2 </a:t>
            </a:r>
            <a:r>
              <a:rPr lang="pt-BR" sz="2150" dirty="0"/>
              <a:t>– Política pública tem que ter financiamento;</a:t>
            </a:r>
          </a:p>
          <a:p>
            <a:r>
              <a:rPr lang="pt-BR" sz="2150" dirty="0" smtClean="0"/>
              <a:t>Eixo 3 </a:t>
            </a:r>
            <a:r>
              <a:rPr lang="pt-BR" sz="2150" dirty="0"/>
              <a:t>– A participação popular garante a democracia e o controle da sociedade</a:t>
            </a:r>
            <a:r>
              <a:rPr lang="pt-BR" sz="2150" dirty="0" smtClean="0"/>
              <a:t>.</a:t>
            </a:r>
          </a:p>
          <a:p>
            <a:endParaRPr lang="pt-BR" sz="2150" dirty="0"/>
          </a:p>
          <a:p>
            <a:r>
              <a:rPr lang="pt-BR" sz="2150" dirty="0"/>
              <a:t>Cada sala deve contar com 2 facilitadoras/es para orientar os </a:t>
            </a:r>
            <a:r>
              <a:rPr lang="pt-BR" sz="2150" dirty="0" smtClean="0"/>
              <a:t>grupos.</a:t>
            </a:r>
          </a:p>
          <a:p>
            <a:endParaRPr lang="pt-BR" sz="2150" dirty="0"/>
          </a:p>
          <a:p>
            <a:r>
              <a:rPr lang="pt-BR" sz="2150" dirty="0"/>
              <a:t>Cada grupo deve apresentar no máximo </a:t>
            </a:r>
            <a:r>
              <a:rPr lang="pt-BR" sz="2150" dirty="0" smtClean="0"/>
              <a:t>7 </a:t>
            </a:r>
            <a:r>
              <a:rPr lang="pt-BR" sz="2150" dirty="0"/>
              <a:t>propostas, sendo </a:t>
            </a:r>
            <a:r>
              <a:rPr lang="pt-BR" sz="2150" dirty="0" smtClean="0"/>
              <a:t>5 </a:t>
            </a:r>
            <a:r>
              <a:rPr lang="pt-BR" sz="2150" dirty="0"/>
              <a:t>para o município, 1 </a:t>
            </a:r>
            <a:r>
              <a:rPr lang="pt-BR" sz="2150" dirty="0" smtClean="0"/>
              <a:t>para o </a:t>
            </a:r>
            <a:r>
              <a:rPr lang="pt-BR" sz="2150" dirty="0"/>
              <a:t>estado e </a:t>
            </a:r>
            <a:r>
              <a:rPr lang="pt-BR" sz="2150" dirty="0" smtClean="0"/>
              <a:t>1 </a:t>
            </a:r>
            <a:r>
              <a:rPr lang="pt-BR" sz="2150" dirty="0"/>
              <a:t>para o governo federal</a:t>
            </a:r>
            <a:r>
              <a:rPr lang="pt-BR" sz="2150" dirty="0" smtClean="0"/>
              <a:t>. (Informe do CEAS N. 01/2019)</a:t>
            </a:r>
            <a:endParaRPr lang="pt-BR" sz="2150" dirty="0" smtClean="0"/>
          </a:p>
          <a:p>
            <a:endParaRPr lang="pt-BR" sz="2150" dirty="0"/>
          </a:p>
          <a:p>
            <a:r>
              <a:rPr lang="pt-BR" sz="2150" dirty="0" smtClean="0"/>
              <a:t>Definir metodologia participativa, utilizar cartazes, folhas, materiais didáticos</a:t>
            </a:r>
          </a:p>
          <a:p>
            <a:endParaRPr lang="pt-BR" sz="2150" dirty="0"/>
          </a:p>
          <a:p>
            <a:pPr algn="just"/>
            <a:r>
              <a:rPr lang="pt-BR" sz="2150" dirty="0" smtClean="0"/>
              <a:t>Ver metodologia orientada no </a:t>
            </a:r>
            <a:r>
              <a:rPr lang="pt-BR" sz="2150" dirty="0"/>
              <a:t>INFORME </a:t>
            </a:r>
            <a:r>
              <a:rPr lang="pt-BR" sz="2150" dirty="0" smtClean="0"/>
              <a:t>06/2019: </a:t>
            </a:r>
            <a:r>
              <a:rPr lang="pt-BR" sz="2150" dirty="0"/>
              <a:t>Orientações Metodológicas para Organização de Conferências </a:t>
            </a:r>
            <a:r>
              <a:rPr lang="pt-BR" sz="2150" dirty="0" smtClean="0"/>
              <a:t>Participativas</a:t>
            </a:r>
            <a:endParaRPr lang="pt-BR" sz="2150" dirty="0"/>
          </a:p>
        </p:txBody>
      </p:sp>
    </p:spTree>
    <p:extLst>
      <p:ext uri="{BB962C8B-B14F-4D97-AF65-F5344CB8AC3E}">
        <p14:creationId xmlns:p14="http://schemas.microsoft.com/office/powerpoint/2010/main" val="363916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62617"/>
            <a:ext cx="864096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b="1" dirty="0" smtClean="0"/>
              <a:t>ROTEIRO PARA OS FACILITADORES: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1</a:t>
            </a:r>
            <a:r>
              <a:rPr lang="pt-BR" dirty="0"/>
              <a:t>. Breve apresentação das/os facilitadoras/es e dos participantes do </a:t>
            </a:r>
            <a:r>
              <a:rPr lang="pt-BR" dirty="0" smtClean="0"/>
              <a:t>grupo</a:t>
            </a:r>
            <a:r>
              <a:rPr lang="pt-BR" dirty="0"/>
              <a:t>;</a:t>
            </a:r>
          </a:p>
          <a:p>
            <a:pPr algn="just"/>
            <a:r>
              <a:rPr lang="pt-BR" dirty="0"/>
              <a:t>2. Apresentar os objetivos da Conferência, o programa com horários e o acordo de </a:t>
            </a:r>
            <a:r>
              <a:rPr lang="pt-BR" dirty="0" smtClean="0"/>
              <a:t>trabalho;</a:t>
            </a:r>
          </a:p>
          <a:p>
            <a:pPr algn="just"/>
            <a:r>
              <a:rPr lang="pt-BR" dirty="0" smtClean="0"/>
              <a:t>3. Destacar </a:t>
            </a:r>
            <a:r>
              <a:rPr lang="pt-BR" dirty="0"/>
              <a:t>que esta metodologia será adotada em todas as salas/grupos, para garantir </a:t>
            </a:r>
            <a:r>
              <a:rPr lang="pt-BR" dirty="0" smtClean="0"/>
              <a:t>a condução </a:t>
            </a:r>
            <a:r>
              <a:rPr lang="pt-BR" dirty="0"/>
              <a:t>uniforme do processo </a:t>
            </a:r>
            <a:r>
              <a:rPr lang="pt-BR" dirty="0" smtClean="0"/>
              <a:t>participativo;</a:t>
            </a:r>
          </a:p>
          <a:p>
            <a:pPr algn="just"/>
            <a:r>
              <a:rPr lang="pt-BR" dirty="0" smtClean="0"/>
              <a:t>4. Informar </a:t>
            </a:r>
            <a:r>
              <a:rPr lang="pt-BR" dirty="0"/>
              <a:t>que os participantes devem assinar a lista de </a:t>
            </a:r>
            <a:r>
              <a:rPr lang="pt-BR" dirty="0" smtClean="0"/>
              <a:t>presença;</a:t>
            </a:r>
          </a:p>
          <a:p>
            <a:pPr algn="just"/>
            <a:r>
              <a:rPr lang="pt-BR" dirty="0" smtClean="0"/>
              <a:t>5. </a:t>
            </a:r>
            <a:r>
              <a:rPr lang="pt-BR" dirty="0"/>
              <a:t>Ler o tema, </a:t>
            </a:r>
            <a:r>
              <a:rPr lang="pt-BR" dirty="0" smtClean="0"/>
              <a:t>introduzir o eixo do grupo </a:t>
            </a:r>
            <a:r>
              <a:rPr lang="pt-BR" dirty="0"/>
              <a:t>e as respectivas perguntas que vão provocar/estimular as </a:t>
            </a:r>
            <a:r>
              <a:rPr lang="pt-BR" dirty="0" smtClean="0"/>
              <a:t>discussões</a:t>
            </a:r>
          </a:p>
          <a:p>
            <a:pPr algn="just"/>
            <a:r>
              <a:rPr lang="pt-BR" dirty="0" smtClean="0"/>
              <a:t>6. Definir melhor metodologia um grupo só ou dividir em subgrupos;</a:t>
            </a:r>
          </a:p>
          <a:p>
            <a:pPr algn="just"/>
            <a:r>
              <a:rPr lang="pt-BR" dirty="0" smtClean="0"/>
              <a:t>7</a:t>
            </a:r>
            <a:r>
              <a:rPr lang="pt-BR" dirty="0"/>
              <a:t>. Solicitar aos participantes para escolherem um/a porta voz para ler no plenário as </a:t>
            </a:r>
            <a:r>
              <a:rPr lang="pt-BR" dirty="0" smtClean="0"/>
              <a:t>7</a:t>
            </a:r>
            <a:endParaRPr lang="pt-BR" dirty="0"/>
          </a:p>
          <a:p>
            <a:pPr algn="just"/>
            <a:r>
              <a:rPr lang="pt-BR" dirty="0"/>
              <a:t>propostas </a:t>
            </a:r>
            <a:r>
              <a:rPr lang="pt-BR" dirty="0" smtClean="0"/>
              <a:t>do grupo.</a:t>
            </a:r>
            <a:endParaRPr lang="pt-BR" dirty="0"/>
          </a:p>
          <a:p>
            <a:pPr algn="just"/>
            <a:r>
              <a:rPr lang="pt-BR" dirty="0" smtClean="0"/>
              <a:t>8</a:t>
            </a:r>
            <a:r>
              <a:rPr lang="pt-BR" dirty="0"/>
              <a:t>. Informar aos participantes da sala que todas as propostas, entregues serão </a:t>
            </a:r>
            <a:r>
              <a:rPr lang="pt-BR" dirty="0" smtClean="0"/>
              <a:t>encaminhadas à </a:t>
            </a:r>
            <a:r>
              <a:rPr lang="pt-BR" dirty="0"/>
              <a:t>organização da Conferência para ficarem registradas.</a:t>
            </a:r>
          </a:p>
          <a:p>
            <a:pPr algn="just"/>
            <a:r>
              <a:rPr lang="pt-BR" dirty="0" smtClean="0"/>
              <a:t>9</a:t>
            </a:r>
            <a:r>
              <a:rPr lang="pt-BR" dirty="0"/>
              <a:t>. Conferir se todos/as assinaram a lista de presença. (avaliar se é preciso)</a:t>
            </a:r>
          </a:p>
          <a:p>
            <a:pPr algn="just"/>
            <a:r>
              <a:rPr lang="pt-BR" dirty="0"/>
              <a:t>1</a:t>
            </a:r>
            <a:r>
              <a:rPr lang="pt-BR" dirty="0" smtClean="0"/>
              <a:t>0</a:t>
            </a:r>
            <a:r>
              <a:rPr lang="pt-BR" dirty="0"/>
              <a:t>. Informar que temos uma ficha para aqueles que quiserem, possam fazer a sua </a:t>
            </a:r>
            <a:r>
              <a:rPr lang="pt-BR" dirty="0" smtClean="0"/>
              <a:t>avaliação sobre </a:t>
            </a:r>
            <a:r>
              <a:rPr lang="pt-BR" dirty="0"/>
              <a:t>a Conferência. Entregar uma ficha de avaliação para aqueles solicitarem e pedir </a:t>
            </a:r>
            <a:r>
              <a:rPr lang="pt-BR" dirty="0" smtClean="0"/>
              <a:t>que entreguem </a:t>
            </a:r>
            <a:r>
              <a:rPr lang="pt-BR" dirty="0"/>
              <a:t>ao final da plenária na mesa de cadastramento ou em uma mesa de apoio.</a:t>
            </a:r>
          </a:p>
          <a:p>
            <a:pPr algn="just"/>
            <a:r>
              <a:rPr lang="pt-BR" dirty="0"/>
              <a:t>1</a:t>
            </a:r>
            <a:r>
              <a:rPr lang="pt-BR" dirty="0" smtClean="0"/>
              <a:t>1</a:t>
            </a:r>
            <a:r>
              <a:rPr lang="pt-BR" dirty="0"/>
              <a:t>. Agradecer a todos/as, pedir que se encaminhem para o local onde está sendo servido o</a:t>
            </a:r>
          </a:p>
          <a:p>
            <a:pPr algn="just"/>
            <a:r>
              <a:rPr lang="pt-BR" dirty="0"/>
              <a:t>lanche e para que voltem para o plenário às XXX horas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* Moções </a:t>
            </a:r>
          </a:p>
        </p:txBody>
      </p:sp>
    </p:spTree>
    <p:extLst>
      <p:ext uri="{BB962C8B-B14F-4D97-AF65-F5344CB8AC3E}">
        <p14:creationId xmlns:p14="http://schemas.microsoft.com/office/powerpoint/2010/main" val="271563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EIXO 1 – ASSISTÊNCIA SOCIAL É UM DIREITO DO CIDADÃO E DEVER DO ESTADO</a:t>
            </a:r>
            <a:endParaRPr lang="pt-BR" sz="2000" b="1" dirty="0"/>
          </a:p>
        </p:txBody>
      </p:sp>
      <p:sp>
        <p:nvSpPr>
          <p:cNvPr id="7" name="Retângulo 6"/>
          <p:cNvSpPr/>
          <p:nvPr/>
        </p:nvSpPr>
        <p:spPr>
          <a:xfrm>
            <a:off x="1583668" y="404664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 smtClean="0">
                <a:solidFill>
                  <a:prstClr val="black"/>
                </a:solidFill>
              </a:rPr>
              <a:t>QUESTÕES NORTEADORAS PARA O GRUPO DE TRABALHO</a:t>
            </a:r>
            <a:endParaRPr lang="pt-BR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729929"/>
              </p:ext>
            </p:extLst>
          </p:nvPr>
        </p:nvGraphicFramePr>
        <p:xfrm>
          <a:off x="107504" y="836712"/>
          <a:ext cx="8928992" cy="5806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4536"/>
                <a:gridCol w="41044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Questões norteadoras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Principais debates</a:t>
                      </a:r>
                      <a:endParaRPr lang="pt-BR" b="1" dirty="0"/>
                    </a:p>
                  </a:txBody>
                  <a:tcPr/>
                </a:tc>
              </a:tr>
              <a:tr h="5423047">
                <a:tc>
                  <a:txBody>
                    <a:bodyPr/>
                    <a:lstStyle/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350" dirty="0" smtClean="0"/>
                        <a:t>*Qual a avaliação sobre as deliberações da conferência anterior relacionadas ao tema da Assistência como direito?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350" dirty="0" smtClean="0"/>
                        <a:t>*Como ampliar, entre os sujeitos do SUAS (usuários, trabalhadores e gestores), o reconhecimento da Assistência Social como direito e construirmos estratégias de resistência?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350" dirty="0" smtClean="0"/>
                        <a:t>*Que ações e/ou atividades podem ser realizadas na rede de serviços </a:t>
                      </a:r>
                      <a:r>
                        <a:rPr lang="pt-BR" sz="1350" dirty="0" err="1" smtClean="0"/>
                        <a:t>socioassistencial</a:t>
                      </a:r>
                      <a:r>
                        <a:rPr lang="pt-BR" sz="1350" dirty="0" smtClean="0"/>
                        <a:t> para ampliar o debate sobre o direito à Assistência Social e vencer a cultura do favor e da ajuda?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350" dirty="0" smtClean="0"/>
                        <a:t>*O número de serviços e centros de referência na sua cidade é o mesmo de dois anos atrás? Se não, houve ampliação ou redução? Quantas unidades foram alteradas?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350" dirty="0" smtClean="0"/>
                        <a:t>*Houve mudança no número de trabalhadores da Assistência Social? Se sim, essa alteração foi para mais ou menos? É possível estimar a quantidade? Para qual serviços/centros de referência?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350" dirty="0" smtClean="0"/>
                        <a:t>*Há construções ou obras paralisadas de Assistência Social na sua cidade? Ou alguma foi anunciada e não foi feita?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350" dirty="0" smtClean="0"/>
                        <a:t>*Houve processos de capacitação de profissionais na sua cidade nos últimos 2 anos? As capacitações previstas foram realizadas?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350" dirty="0" smtClean="0"/>
                        <a:t>*Houve alteração no número de beneficiários na cidade? De quais? BPC? Benefícios Eventuais? Programa Bolsa Família? Programas de Transferência de Renda Municipais ou Estaduais?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350" dirty="0" smtClean="0"/>
                        <a:t>*Quais as estratégias para ampliarmos o diálogo com outros segmentos da população (movimentos sociais, igrejas, parlamentares, Organizações Civis, partidos, sindicatos, academia, etc.) sobre o direito à Assistência Social e o aperfeiçoamento do SUAS?</a:t>
                      </a:r>
                      <a:endParaRPr lang="pt-BR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3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66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625635"/>
              </p:ext>
            </p:extLst>
          </p:nvPr>
        </p:nvGraphicFramePr>
        <p:xfrm>
          <a:off x="72007" y="980728"/>
          <a:ext cx="8964489" cy="5766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5937"/>
                <a:gridCol w="2592288"/>
                <a:gridCol w="2376264"/>
              </a:tblGrid>
              <a:tr h="661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MUNICÍPIO</a:t>
                      </a:r>
                    </a:p>
                    <a:p>
                      <a:pPr algn="ctr"/>
                      <a:r>
                        <a:rPr lang="pt-BR" sz="1600" b="1" dirty="0" smtClean="0"/>
                        <a:t>(5 </a:t>
                      </a:r>
                      <a:r>
                        <a:rPr lang="pt-BR" sz="1600" b="1" dirty="0" smtClean="0"/>
                        <a:t>PROPOSTAS)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ESTADO</a:t>
                      </a:r>
                    </a:p>
                    <a:p>
                      <a:pPr algn="ctr"/>
                      <a:r>
                        <a:rPr lang="pt-BR" sz="1600" b="1" dirty="0" smtClean="0"/>
                        <a:t>(1 PROPOSTA)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UNIÃO</a:t>
                      </a:r>
                    </a:p>
                    <a:p>
                      <a:pPr algn="ctr"/>
                      <a:r>
                        <a:rPr lang="pt-BR" sz="1600" b="1" dirty="0" smtClean="0"/>
                        <a:t>(1</a:t>
                      </a:r>
                      <a:r>
                        <a:rPr lang="pt-BR" sz="1600" b="1" baseline="0" dirty="0" smtClean="0"/>
                        <a:t> PROPOSTA)</a:t>
                      </a:r>
                      <a:endParaRPr lang="pt-BR" sz="1600" b="1" dirty="0"/>
                    </a:p>
                  </a:txBody>
                  <a:tcPr/>
                </a:tc>
              </a:tr>
              <a:tr h="99027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15196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874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874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874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EIXO 1 – ASSISTÊNCIA SOCIAL É UM DIREITO DO CIDADÃO E  DEVER DO ESTADO</a:t>
            </a:r>
            <a:endParaRPr lang="pt-BR" sz="20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1511660" y="458889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PROPOSTAS PARA A CONFERÊNCIA ESTADUAL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70751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EIXO 2 – POLÍTICA PÚBLICA TEM QUE TER FINANCIAMENTO</a:t>
            </a:r>
            <a:endParaRPr lang="pt-BR" sz="2000" b="1" dirty="0"/>
          </a:p>
        </p:txBody>
      </p:sp>
      <p:sp>
        <p:nvSpPr>
          <p:cNvPr id="5" name="Retângulo 4"/>
          <p:cNvSpPr/>
          <p:nvPr/>
        </p:nvSpPr>
        <p:spPr>
          <a:xfrm>
            <a:off x="1583668" y="467380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 smtClean="0">
                <a:solidFill>
                  <a:prstClr val="black"/>
                </a:solidFill>
              </a:rPr>
              <a:t>QUESTÕES NORTEADORAS PARA O GRUPO DE TRABALHO</a:t>
            </a:r>
            <a:endParaRPr lang="pt-BR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43254"/>
              </p:ext>
            </p:extLst>
          </p:nvPr>
        </p:nvGraphicFramePr>
        <p:xfrm>
          <a:off x="107504" y="971628"/>
          <a:ext cx="8928992" cy="5692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/>
                <a:gridCol w="4824536"/>
              </a:tblGrid>
              <a:tr h="35666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Questões norteadoras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Principais debates</a:t>
                      </a:r>
                      <a:endParaRPr lang="pt-BR" b="1" dirty="0"/>
                    </a:p>
                  </a:txBody>
                  <a:tcPr/>
                </a:tc>
              </a:tr>
              <a:tr h="5288131"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t-BR" sz="1500" dirty="0" smtClean="0"/>
                        <a:t>*Qual a avaliação sobre as deliberações da conferência anterior sobre o tema do financiamento?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t-BR" sz="1500" dirty="0" smtClean="0"/>
                        <a:t>*Houve redução de recursos da Assistência Social no seu município nos últimos dois anos? 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t-BR" sz="1500" dirty="0" smtClean="0"/>
                        <a:t>*O Governo Federal está devendo recursos para o seu município? Quanto?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t-BR" sz="1500" dirty="0" smtClean="0"/>
                        <a:t>*Houve recursos da Assistência Social gasto em outra área?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t-BR" sz="1500" dirty="0" smtClean="0"/>
                        <a:t>*Quantos precisam e estão ficando fora da proteção pública da Assistência Social?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t-BR" sz="1500" dirty="0" smtClean="0"/>
                        <a:t>*Como os conselhos de Assistência Social estão aprovando a destinação e fiscalizando a aplicação dos recursos na nossa área?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t-BR" sz="1500" dirty="0" smtClean="0"/>
                        <a:t>*Qual será o impacto no âmbito dos municípios, que é onde as pessoas vivem e onde se expressam diretamente os efeitos das medidas gerais adotadas no campo econômico e orçamentário?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t-BR" sz="1500" dirty="0" smtClean="0"/>
                        <a:t>*Que propostas podem ser debatidas para assegurar a continuidade do financiamento da política de Assistência Social nas três esferas de governo?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pt-BR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3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648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EIXO 2 – POLÍTICA PÚBLICA TEM QUE TER FINANCIAMENTO</a:t>
            </a:r>
            <a:endParaRPr lang="pt-BR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11660" y="458889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PROPOSTAS PARA A CONFERÊNCIA ESTADUAL</a:t>
            </a:r>
            <a:endParaRPr lang="pt-BR" sz="20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6546"/>
              </p:ext>
            </p:extLst>
          </p:nvPr>
        </p:nvGraphicFramePr>
        <p:xfrm>
          <a:off x="72007" y="980728"/>
          <a:ext cx="8964489" cy="5766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5937"/>
                <a:gridCol w="2592288"/>
                <a:gridCol w="2376264"/>
              </a:tblGrid>
              <a:tr h="661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MUNICÍPIO</a:t>
                      </a:r>
                    </a:p>
                    <a:p>
                      <a:pPr algn="ctr"/>
                      <a:r>
                        <a:rPr lang="pt-BR" sz="1600" b="1" dirty="0" smtClean="0"/>
                        <a:t>(5 </a:t>
                      </a:r>
                      <a:r>
                        <a:rPr lang="pt-BR" sz="1600" b="1" dirty="0" smtClean="0"/>
                        <a:t>PROPOSTAS)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ESTADO</a:t>
                      </a:r>
                    </a:p>
                    <a:p>
                      <a:pPr algn="ctr"/>
                      <a:r>
                        <a:rPr lang="pt-BR" sz="1600" b="1" dirty="0" smtClean="0"/>
                        <a:t>(1 PROPOSTA)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UNIÃO</a:t>
                      </a:r>
                    </a:p>
                    <a:p>
                      <a:pPr algn="ctr"/>
                      <a:r>
                        <a:rPr lang="pt-BR" sz="1600" b="1" dirty="0" smtClean="0"/>
                        <a:t>(1</a:t>
                      </a:r>
                      <a:r>
                        <a:rPr lang="pt-BR" sz="1600" b="1" baseline="0" dirty="0" smtClean="0"/>
                        <a:t> PROPOSTA)</a:t>
                      </a:r>
                      <a:endParaRPr lang="pt-BR" sz="1600" b="1" dirty="0"/>
                    </a:p>
                  </a:txBody>
                  <a:tcPr/>
                </a:tc>
              </a:tr>
              <a:tr h="99027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15196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874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874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874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91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3 – A PARTICIPAÇÃO POPULAR GARANTE A DEMOCRACIA E O CONTROLE DA SOCIEDADE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1583668" y="476672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 smtClean="0">
                <a:solidFill>
                  <a:prstClr val="black"/>
                </a:solidFill>
              </a:rPr>
              <a:t>QUESTÕES NORTEADORAS PARA O GRUPO DE TRABALHO</a:t>
            </a:r>
            <a:endParaRPr lang="pt-BR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16500"/>
              </p:ext>
            </p:extLst>
          </p:nvPr>
        </p:nvGraphicFramePr>
        <p:xfrm>
          <a:off x="107504" y="971628"/>
          <a:ext cx="8928992" cy="5653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/>
                <a:gridCol w="4824536"/>
              </a:tblGrid>
              <a:tr h="35666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Questões norteadoras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Principais debates</a:t>
                      </a:r>
                      <a:endParaRPr lang="pt-BR" sz="1800" b="1" dirty="0"/>
                    </a:p>
                  </a:txBody>
                  <a:tcPr/>
                </a:tc>
              </a:tr>
              <a:tr h="5288131">
                <a:tc>
                  <a:txBody>
                    <a:bodyPr/>
                    <a:lstStyle/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800" dirty="0" smtClean="0"/>
                        <a:t>*Como anda o controle social;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800" dirty="0" smtClean="0"/>
                        <a:t>*Quais as estratégias de participação e mobilização que esta conjuntura complexa requer;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800" dirty="0" smtClean="0"/>
                        <a:t>*Participação nos Conselhos e Fóruns e refletir sobre 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800" dirty="0" smtClean="0"/>
                        <a:t>*Como vamos lutar pela sobrevivência do controle social e sobretudo que outras formas de participação poderão ser pensadas;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r>
                        <a:rPr lang="pt-BR" sz="1800" dirty="0" smtClean="0"/>
                        <a:t>*Fortalecer espaços de organização coletiva dos cidadãos -usuários da política de Assistência Social e trabalhadores do SUAS;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17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3 – A PARTICIPAÇÃO POPULAR GARANTE A DEMOCRACIA E O CONTROLE DA SOCIEDADE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11660" y="458889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PROPOSTAS PARA A CONFERÊNCIA ESTADUAL</a:t>
            </a:r>
            <a:endParaRPr lang="pt-BR" sz="20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6546"/>
              </p:ext>
            </p:extLst>
          </p:nvPr>
        </p:nvGraphicFramePr>
        <p:xfrm>
          <a:off x="72007" y="980728"/>
          <a:ext cx="8964489" cy="5766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5937"/>
                <a:gridCol w="2592288"/>
                <a:gridCol w="2376264"/>
              </a:tblGrid>
              <a:tr h="66176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MUNICÍPIO</a:t>
                      </a:r>
                    </a:p>
                    <a:p>
                      <a:pPr algn="ctr"/>
                      <a:r>
                        <a:rPr lang="pt-BR" sz="1600" b="1" dirty="0" smtClean="0"/>
                        <a:t>(5 </a:t>
                      </a:r>
                      <a:r>
                        <a:rPr lang="pt-BR" sz="1600" b="1" dirty="0" smtClean="0"/>
                        <a:t>PROPOSTAS)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ESTADO</a:t>
                      </a:r>
                    </a:p>
                    <a:p>
                      <a:pPr algn="ctr"/>
                      <a:r>
                        <a:rPr lang="pt-BR" sz="1600" b="1" dirty="0" smtClean="0"/>
                        <a:t>(1 PROPOSTA)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UNIÃO</a:t>
                      </a:r>
                    </a:p>
                    <a:p>
                      <a:pPr algn="ctr"/>
                      <a:r>
                        <a:rPr lang="pt-BR" sz="1600" b="1" dirty="0" smtClean="0"/>
                        <a:t>(1</a:t>
                      </a:r>
                      <a:r>
                        <a:rPr lang="pt-BR" sz="1600" b="1" baseline="0" dirty="0" smtClean="0"/>
                        <a:t> PROPOSTA)</a:t>
                      </a:r>
                      <a:endParaRPr lang="pt-BR" sz="1600" b="1" dirty="0"/>
                    </a:p>
                  </a:txBody>
                  <a:tcPr/>
                </a:tc>
              </a:tr>
              <a:tr h="99027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15196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874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874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98740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307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1027</Words>
  <Application>Microsoft Office PowerPoint</Application>
  <PresentationFormat>Apresentação na tela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TRABALHOS DOS GRUPOS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Trabalhos dos grupos</dc:title>
  <dc:creator>GRANFPOLIS</dc:creator>
  <cp:lastModifiedBy>GRANFPOLIS</cp:lastModifiedBy>
  <cp:revision>13</cp:revision>
  <dcterms:created xsi:type="dcterms:W3CDTF">2019-07-18T13:13:51Z</dcterms:created>
  <dcterms:modified xsi:type="dcterms:W3CDTF">2019-08-13T18:14:18Z</dcterms:modified>
</cp:coreProperties>
</file>