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4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Emendas/Emc/emc42.htm#art1" TargetMode="External"/><Relationship Id="rId2" Type="http://schemas.openxmlformats.org/officeDocument/2006/relationships/hyperlink" Target="http://www.planalto.gov.br/ccivil_03/constituicao/Emendas/Emc/emc03.htm#art1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cp/Lcp123.htm#art87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cp/Lcp123.htm#art87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cp/Lcp123.htm#art8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cp/Lcp123.htm#art87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cp/Lcp123.htm#art87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Constituicao.htm#art155%C2%A72xb" TargetMode="External"/><Relationship Id="rId2" Type="http://schemas.openxmlformats.org/officeDocument/2006/relationships/hyperlink" Target="http://www.planalto.gov.br/ccivil_03/Constituicao/Constituicao.htm#art155%C2%A72x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lanalto.gov.br/ccivil_03/Constituicao/Constituicao.htm#art150v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XV CICLO DE ESTUDOS SOBRE O MOVIMENTO ECONÔMICO DE SANTA CATARINA</a:t>
            </a:r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141412" y="3681454"/>
            <a:ext cx="9905999" cy="3176545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i="1" dirty="0">
                <a:solidFill>
                  <a:schemeClr val="bg1"/>
                </a:solidFill>
              </a:rPr>
              <a:t>TRANSPORTE E SEUS REFLEXOS NA APURAÇÃO DO VALOR ADICIONADO</a:t>
            </a: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 </a:t>
            </a:r>
          </a:p>
          <a:p>
            <a:pPr marL="0" indent="0" algn="r">
              <a:buNone/>
            </a:pPr>
            <a:r>
              <a:rPr lang="pt-BR" dirty="0" smtClean="0"/>
              <a:t>   </a:t>
            </a:r>
            <a:r>
              <a:rPr lang="pt-BR" sz="1100" b="1" i="1" dirty="0">
                <a:solidFill>
                  <a:schemeClr val="bg1"/>
                </a:solidFill>
              </a:rPr>
              <a:t>FORIANÓPOLIS </a:t>
            </a:r>
            <a:r>
              <a:rPr lang="pt-BR" sz="1100" b="1" i="1" dirty="0" smtClean="0">
                <a:solidFill>
                  <a:schemeClr val="bg1"/>
                </a:solidFill>
              </a:rPr>
              <a:t> </a:t>
            </a:r>
            <a:r>
              <a:rPr lang="pt-BR" sz="1100" b="1" i="1" dirty="0">
                <a:solidFill>
                  <a:schemeClr val="bg1"/>
                </a:solidFill>
              </a:rPr>
              <a:t>25 A 26 DE FEVEREIRO DE 2019</a:t>
            </a:r>
            <a:endParaRPr lang="pt-BR" sz="1100" dirty="0">
              <a:solidFill>
                <a:schemeClr val="bg1"/>
              </a:solidFill>
            </a:endParaRPr>
          </a:p>
          <a:p>
            <a:pPr algn="r"/>
            <a:r>
              <a:rPr lang="pt-BR" sz="1100" b="1" i="1" dirty="0">
                <a:solidFill>
                  <a:schemeClr val="bg1"/>
                </a:solidFill>
              </a:rPr>
              <a:t>AGOSTINHO SENEM</a:t>
            </a:r>
            <a:endParaRPr lang="pt-BR" sz="1100" dirty="0">
              <a:solidFill>
                <a:schemeClr val="bg1"/>
              </a:solidFill>
            </a:endParaRPr>
          </a:p>
          <a:p>
            <a:pPr algn="r"/>
            <a:r>
              <a:rPr lang="pt-BR" sz="1100" b="1" i="1" dirty="0">
                <a:solidFill>
                  <a:schemeClr val="bg1"/>
                </a:solidFill>
              </a:rPr>
              <a:t>CONSULTOR TÉCNICO DA AMAVI</a:t>
            </a:r>
            <a:endParaRPr lang="pt-B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81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79929" y="-303400"/>
            <a:ext cx="11255189" cy="6141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33375" algn="ctr"/>
            <a:endParaRPr lang="pt-BR" sz="4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 algn="ctr"/>
            <a:r>
              <a:rPr lang="pt-BR" sz="4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CONSTITUIÇÃO FEDERAL</a:t>
            </a:r>
            <a:endParaRPr lang="pt-B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Art. 150. Sem prejuízo de outras garantias asseguradas ao contribuinte, é vedado à União, aos Estados, ao Distrito Federal e aos Municípios: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.....................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 - instituir impostos sobre: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a) patrimônio, renda ou serviços, uns dos outros;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b) templos de qualquer culto;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c) patrimônio, renda ou serviços dos partidos políticos, inclusive suas fundações, das entidades sindicais dos trabalhadores, das instituições de educação e de assistência social, sem fins lucrativos, atendidos os requisitos da lei;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d) livros, jornais, periódicos e o papel destinado a sua impressão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9283" y="-3370906"/>
            <a:ext cx="11564470" cy="987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33375"/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33375"/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Art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155. Compete aos Estados e ao Distrito Federal instituir impostos sobre: </a:t>
            </a:r>
            <a:r>
              <a:rPr lang="pt-BR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(Redação dada pela Emenda Constitucional nº 3, de 1993)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- transmissão causa mortis e doação, de quaisquer bens ou direitos; </a:t>
            </a:r>
            <a:r>
              <a:rPr lang="pt-BR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(Redação dada pela Emenda Constitucional nº 3, de 1993)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II - operações relativas à circulação de mercadorias e sobre prestações de serviços de transporte interestadual e intermunicipal e de comunicação, ainda que as operações e as prestações se iniciem no exterior; </a:t>
            </a:r>
            <a:r>
              <a:rPr lang="pt-BR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(Redação dada pela Emenda Constitucional nº 3, de 1993)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3375"/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X;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não incidirá: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a) sobre operações que destinem mercadorias para o exterior, nem sobre serviços prestados a destinatários no exterior, assegurada a manutenção e o aproveitamento do montante do imposto cobrado nas operações e prestações anteriores; </a:t>
            </a:r>
            <a:r>
              <a:rPr lang="pt-BR" sz="2400" b="1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(Redação dada pela Emenda Constitucional nº 42, de 19.12.2003)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3375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b) sobre operações que destinem a outros Estados petróleo, inclusive lubrificantes, combustíveis líquidos e gasosos dele derivados, e energia elétric</a:t>
            </a: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2488038"/>
            <a:ext cx="6096000" cy="1881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CONCLUSÃO</a:t>
            </a:r>
            <a:endParaRPr lang="pt-BR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SERVIÇOS DE TRANSPORTE AEREO SE CONFIGURA COMO OPERAÇÃO  QUE GERA VALOR ADICIONADO</a:t>
            </a:r>
            <a:endParaRPr lang="pt-BR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7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1706" y="-3396940"/>
            <a:ext cx="11990294" cy="8803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5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5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5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ATIVIDADE  MISTA – TRANSPORTADORA E </a:t>
            </a:r>
            <a:r>
              <a:rPr lang="pt-BR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OUTRA – S@T.</a:t>
            </a:r>
            <a:endParaRPr lang="pt-BR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SERVIÇOS DE TRANSPORTE  INICIADOS NESTE ESTADO - TRANSPORTADORA DE OUTRO ESTADO – </a:t>
            </a:r>
            <a:r>
              <a:rPr lang="pt-BR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CFOPs</a:t>
            </a:r>
            <a:r>
              <a:rPr lang="pt-BR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1352 a 1356</a:t>
            </a:r>
            <a:endParaRPr lang="pt-BR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5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pt-BR" sz="320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pt-BR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</a:t>
            </a:r>
            <a:r>
              <a:rPr lang="pt-BR" b="1" i="1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 valor adicionado corresponderá, para cada Município: </a:t>
            </a:r>
            <a:r>
              <a:rPr lang="pt-BR" b="1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</a:t>
            </a:r>
            <a:r>
              <a:rPr lang="pt-BR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Redação dada pela Lei Complementar nº 123, de 2006)</a:t>
            </a:r>
            <a:endParaRPr lang="pt-BR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pt-BR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I – ao valor das mercadorias saídas, acrescido do valor das prestações de serviços, </a:t>
            </a:r>
            <a:r>
              <a:rPr lang="pt-BR" sz="400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seu território</a:t>
            </a:r>
            <a:r>
              <a:rPr lang="pt-BR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deduzido o valor das mercadorias entradas, em cada ano civil;           </a:t>
            </a:r>
            <a:r>
              <a:rPr lang="pt-BR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(Incluído pela Lei Complementar nº 123, de 2006)</a:t>
            </a:r>
            <a:endParaRPr lang="pt-BR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20800" y="-327378"/>
            <a:ext cx="10272889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</a:p>
          <a:p>
            <a:endParaRPr lang="pt-BR" dirty="0"/>
          </a:p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AVANÇOS   E NECESSIDADES NA APURAÇÃO DO VA DOS TRANSPORTES</a:t>
            </a:r>
          </a:p>
          <a:p>
            <a:pPr algn="ctr"/>
            <a:endParaRPr lang="pt-BR" sz="2400" b="1" dirty="0"/>
          </a:p>
          <a:p>
            <a:pPr algn="ctr"/>
            <a:endParaRPr lang="pt-BR" sz="2400" b="1" dirty="0" smtClean="0"/>
          </a:p>
          <a:p>
            <a:pPr algn="ctr"/>
            <a:endParaRPr lang="pt-B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DISPONIBILIZAÇÃO DOS  </a:t>
            </a:r>
            <a:r>
              <a:rPr lang="pt-BR" b="1" dirty="0" err="1" smtClean="0">
                <a:solidFill>
                  <a:schemeClr val="bg1"/>
                </a:solidFill>
              </a:rPr>
              <a:t>CTEs</a:t>
            </a:r>
            <a:r>
              <a:rPr lang="pt-BR" b="1" dirty="0" smtClean="0">
                <a:solidFill>
                  <a:schemeClr val="bg1"/>
                </a:solidFill>
              </a:rPr>
              <a:t>  x Q48 (CÓDIGO DE CHAVEAMENTO);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NÃO SERÁ MAIS  POSSIVEL  PEDIR DÉBITO PARA MUNICÍPIOS NOS RECUROS DE TRANSPORTE;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EMISSÃO DE </a:t>
            </a:r>
            <a:r>
              <a:rPr lang="pt-BR" b="1" dirty="0" err="1" smtClean="0">
                <a:solidFill>
                  <a:schemeClr val="bg1"/>
                </a:solidFill>
              </a:rPr>
              <a:t>CTEs</a:t>
            </a:r>
            <a:r>
              <a:rPr lang="pt-BR" b="1" dirty="0" smtClean="0">
                <a:solidFill>
                  <a:schemeClr val="bg1"/>
                </a:solidFill>
              </a:rPr>
              <a:t>  PELOS CORREIOS;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PREENCHIMENTO CORRETO DAS NOTAS FISCAIS DE PRODUTOR – OBRIGATORIEDADE.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626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75965" y="954741"/>
            <a:ext cx="64545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sz="4000" b="1" dirty="0" smtClean="0">
                <a:solidFill>
                  <a:schemeClr val="bg1"/>
                </a:solidFill>
              </a:rPr>
              <a:t>OBRIGADO!!!!!!!!!!!!!!!!</a:t>
            </a:r>
            <a:endParaRPr lang="pt-B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-112543"/>
            <a:ext cx="8791575" cy="630232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MODAIS DE TRANSPORTE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 </a:t>
            </a:r>
            <a:br>
              <a:rPr lang="pt-BR" sz="2800" dirty="0"/>
            </a:br>
            <a:r>
              <a:rPr lang="pt-BR" sz="2800" dirty="0"/>
              <a:t> </a:t>
            </a:r>
            <a:br>
              <a:rPr lang="pt-BR" sz="2800" dirty="0"/>
            </a:br>
            <a:r>
              <a:rPr lang="pt-BR" sz="2800" dirty="0"/>
              <a:t>. </a:t>
            </a:r>
            <a:r>
              <a:rPr lang="pt-BR" sz="2800" b="1" dirty="0">
                <a:solidFill>
                  <a:schemeClr val="bg1"/>
                </a:solidFill>
              </a:rPr>
              <a:t>AÉREO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 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. DUTOVIÁRIO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 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. FLUVIAL OU AQUATICO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 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. </a:t>
            </a:r>
            <a:r>
              <a:rPr lang="pt-BR" sz="2800" b="1" dirty="0" smtClean="0">
                <a:solidFill>
                  <a:schemeClr val="bg1"/>
                </a:solidFill>
              </a:rPr>
              <a:t>FERROVIÁRIO</a:t>
            </a:r>
            <a:br>
              <a:rPr lang="pt-BR" sz="2800" b="1" dirty="0" smtClean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/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 smtClean="0">
                <a:solidFill>
                  <a:schemeClr val="bg1"/>
                </a:solidFill>
              </a:rPr>
              <a:t>.RODOVIÁRIO</a:t>
            </a:r>
            <a:r>
              <a:rPr lang="pt-BR" sz="2800" b="1" dirty="0">
                <a:solidFill>
                  <a:schemeClr val="bg1"/>
                </a:solidFill>
              </a:rPr>
              <a:t/>
            </a:r>
            <a:br>
              <a:rPr lang="pt-BR" sz="2800" b="1" dirty="0">
                <a:solidFill>
                  <a:schemeClr val="bg1"/>
                </a:solidFill>
              </a:rPr>
            </a:b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flipV="1">
            <a:off x="1876424" y="6857999"/>
            <a:ext cx="8791575" cy="45719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08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01706"/>
            <a:ext cx="12192000" cy="696557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REFLEXÕES SOBRE </a:t>
            </a:r>
            <a:r>
              <a:rPr lang="pt-BR" sz="2800" b="1" dirty="0" smtClean="0">
                <a:solidFill>
                  <a:schemeClr val="bg1"/>
                </a:solidFill>
              </a:rPr>
              <a:t/>
            </a:r>
            <a:br>
              <a:rPr lang="pt-BR" sz="2800" b="1" dirty="0" smtClean="0">
                <a:solidFill>
                  <a:schemeClr val="bg1"/>
                </a:solidFill>
              </a:rPr>
            </a:br>
            <a:r>
              <a:rPr lang="pt-BR" sz="2800" b="1" dirty="0" smtClean="0">
                <a:solidFill>
                  <a:schemeClr val="bg1"/>
                </a:solidFill>
              </a:rPr>
              <a:t>O CÁLCULO</a:t>
            </a:r>
            <a:br>
              <a:rPr lang="pt-BR" sz="2800" b="1" dirty="0" smtClean="0">
                <a:solidFill>
                  <a:schemeClr val="bg1"/>
                </a:solidFill>
              </a:rPr>
            </a:br>
            <a:r>
              <a:rPr lang="pt-BR" sz="2800" b="1" dirty="0" smtClean="0">
                <a:solidFill>
                  <a:schemeClr val="bg1"/>
                </a:solidFill>
              </a:rPr>
              <a:t>DO </a:t>
            </a:r>
            <a:br>
              <a:rPr lang="pt-BR" sz="2800" b="1" dirty="0" smtClean="0">
                <a:solidFill>
                  <a:schemeClr val="bg1"/>
                </a:solidFill>
              </a:rPr>
            </a:br>
            <a:r>
              <a:rPr lang="pt-BR" sz="2800" b="1" dirty="0" smtClean="0">
                <a:solidFill>
                  <a:schemeClr val="bg1"/>
                </a:solidFill>
              </a:rPr>
              <a:t>VALOR ADICIONADO</a:t>
            </a:r>
            <a:br>
              <a:rPr lang="pt-BR" sz="2800" b="1" dirty="0" smtClean="0">
                <a:solidFill>
                  <a:schemeClr val="bg1"/>
                </a:solidFill>
              </a:rPr>
            </a:br>
            <a:r>
              <a:rPr lang="pt-BR" sz="2800" b="1" dirty="0" smtClean="0">
                <a:solidFill>
                  <a:schemeClr val="bg1"/>
                </a:solidFill>
              </a:rPr>
              <a:t>ORA EM</a:t>
            </a:r>
            <a:br>
              <a:rPr lang="pt-BR" sz="2800" b="1" dirty="0" smtClean="0">
                <a:solidFill>
                  <a:schemeClr val="bg1"/>
                </a:solidFill>
              </a:rPr>
            </a:br>
            <a:r>
              <a:rPr lang="pt-BR" sz="2800" b="1" dirty="0" smtClean="0">
                <a:solidFill>
                  <a:schemeClr val="bg1"/>
                </a:solidFill>
              </a:rPr>
              <a:t>OPERACIONALIZAÇÃO</a:t>
            </a:r>
            <a:r>
              <a:rPr lang="pt-BR" sz="2800" b="1" dirty="0">
                <a:solidFill>
                  <a:schemeClr val="bg1"/>
                </a:solidFill>
              </a:rPr>
              <a:t/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 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 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 smtClean="0"/>
              <a:t>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37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582067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I – </a:t>
            </a:r>
            <a:r>
              <a:rPr lang="pt-BR" b="1" dirty="0">
                <a:solidFill>
                  <a:schemeClr val="bg1"/>
                </a:solidFill>
              </a:rPr>
              <a:t>QUANDO O SERVIÇO É CONTRATADO PELO REMETENTE DA MERCADORIA  COM ESTABELECIMENTO </a:t>
            </a:r>
            <a:r>
              <a:rPr lang="pt-BR" b="1" dirty="0" err="1" smtClean="0">
                <a:solidFill>
                  <a:schemeClr val="bg1"/>
                </a:solidFill>
              </a:rPr>
              <a:t>NORMAl</a:t>
            </a:r>
            <a:r>
              <a:rPr lang="pt-BR" b="1" dirty="0" smtClean="0">
                <a:solidFill>
                  <a:schemeClr val="bg1"/>
                </a:solidFill>
              </a:rPr>
              <a:t>  </a:t>
            </a:r>
            <a:r>
              <a:rPr lang="pt-BR" b="1" dirty="0">
                <a:solidFill>
                  <a:schemeClr val="bg1"/>
                </a:solidFill>
              </a:rPr>
              <a:t>SEDIADO NESSE ESTADO.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a) Registra-se as operações nas entradas em 100% do valor;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b) Credita-se para o município de origem dos serviços  80% do valor das operações como VA, no quadro 48 do estabelecimento </a:t>
            </a:r>
            <a:r>
              <a:rPr lang="pt-BR" b="1" dirty="0" smtClean="0">
                <a:solidFill>
                  <a:schemeClr val="bg1"/>
                </a:solidFill>
              </a:rPr>
              <a:t>prestador;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c) Redução de     20% no VA do estabelecimento, ao Município de origem.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 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Vejamos o que diz a Lei novamente: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sz="1000" b="1" i="1" dirty="0">
                <a:solidFill>
                  <a:schemeClr val="bg1"/>
                </a:solidFill>
              </a:rPr>
              <a:t>§ 1</a:t>
            </a:r>
            <a:r>
              <a:rPr lang="pt-BR" sz="1000" b="1" i="1" u="sng" baseline="30000" dirty="0">
                <a:solidFill>
                  <a:schemeClr val="bg1"/>
                </a:solidFill>
              </a:rPr>
              <a:t>o</a:t>
            </a:r>
            <a:r>
              <a:rPr lang="pt-BR" sz="1000" b="1" i="1" dirty="0">
                <a:solidFill>
                  <a:schemeClr val="bg1"/>
                </a:solidFill>
              </a:rPr>
              <a:t> O valor adicionado corresponderá, para cada Município:              </a:t>
            </a:r>
            <a:r>
              <a:rPr lang="pt-BR" sz="1000" b="1" i="1" u="sng" dirty="0">
                <a:solidFill>
                  <a:schemeClr val="bg1"/>
                </a:solidFill>
                <a:hlinkClick r:id="rId2"/>
              </a:rPr>
              <a:t>(Redação dada pela Lei Complementar nº 123, de 2006)</a:t>
            </a:r>
            <a:r>
              <a:rPr lang="pt-BR" sz="1000" b="1" dirty="0">
                <a:solidFill>
                  <a:schemeClr val="bg1"/>
                </a:solidFill>
              </a:rPr>
              <a:t/>
            </a:r>
            <a:br>
              <a:rPr lang="pt-BR" sz="1000" b="1" dirty="0">
                <a:solidFill>
                  <a:schemeClr val="bg1"/>
                </a:solidFill>
              </a:rPr>
            </a:br>
            <a:r>
              <a:rPr lang="pt-BR" sz="1000" b="1" i="1" dirty="0">
                <a:solidFill>
                  <a:schemeClr val="bg1"/>
                </a:solidFill>
              </a:rPr>
              <a:t>        I – ao valor das mercadorias saídas, </a:t>
            </a:r>
            <a:r>
              <a:rPr lang="pt-BR" sz="1000" b="1" u="sng" dirty="0">
                <a:solidFill>
                  <a:schemeClr val="bg1"/>
                </a:solidFill>
              </a:rPr>
              <a:t>acrescido do valor das prestações de serviços</a:t>
            </a:r>
            <a:r>
              <a:rPr lang="pt-BR" sz="1000" b="1" i="1" dirty="0">
                <a:solidFill>
                  <a:schemeClr val="bg1"/>
                </a:solidFill>
              </a:rPr>
              <a:t>, no seu território, deduzido o valor das mercadorias entradas, em cada ano civil;           </a:t>
            </a:r>
            <a:r>
              <a:rPr lang="pt-BR" sz="1000" b="1" i="1" u="sng" dirty="0">
                <a:solidFill>
                  <a:schemeClr val="bg1"/>
                </a:solidFill>
                <a:hlinkClick r:id="rId2"/>
              </a:rPr>
              <a:t>(Incluído pela Lei Complementar nº 123, de </a:t>
            </a:r>
            <a:r>
              <a:rPr lang="pt-BR" b="1" i="1" u="sng" dirty="0">
                <a:solidFill>
                  <a:schemeClr val="bg1"/>
                </a:solidFill>
                <a:hlinkClick r:id="rId2"/>
              </a:rPr>
              <a:t>2006)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34553" y="383716"/>
            <a:ext cx="6096000" cy="65877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QUANDO O SERVIÇO É CONTRATADO PELO REMETENTE DA MERCADORIA  COM ESTABELECIMENTO  DO SIMPLES NACIONAL SEDIADO NESTE ESTADO 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Registra-se </a:t>
            </a: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operações nas entradas em 100% do valor</a:t>
            </a: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Credita-se para o município de origem dos serviços, 32% como VA através das informações da DEFIS, informado pelo estabelecimento </a:t>
            </a: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prestador;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Prejuízo </a:t>
            </a: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   68% no VA do estabelecimento, ao Município de origem.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Vejamos o que diz a Lei novamente: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</a:t>
            </a:r>
            <a:r>
              <a:rPr lang="pt-BR" sz="1050" b="1" i="1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 valor adicionado corresponderá, para cada Município:              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(Redação dada pela Lei Complementar nº 123, de 2006)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I – ao valor das mercadorias saídas, </a:t>
            </a:r>
            <a:r>
              <a:rPr lang="pt-BR" sz="105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acrescido do valor das prestações de serviços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 seu território, deduzido o valor das mercadorias entradas, em cada ano civil;           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(Incluído pela Lei Complementar nº 123, de 2006)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8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-39642"/>
            <a:ext cx="6096000" cy="89605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-  </a:t>
            </a: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O SERVIÇO É CONTRATADO PELO DESTINATÁRIO DA MERCADORIA  COM ESTABELECIMENTO </a:t>
            </a: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NORMAIS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</a:t>
            </a: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Registra as operações nas entradas do estabelecimento de origem</a:t>
            </a: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  <a:buAutoNum type="alphaLcParenR"/>
            </a:pP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Credita-se para o Município de origem, 80%  das operações como VA, no quadro 48 do estabelecimento </a:t>
            </a: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prestador;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Redução de     20%  do valor da operação para o Município de origem.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Vejamos o que diz a Lei novamente: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</a:t>
            </a:r>
            <a:r>
              <a:rPr lang="pt-BR" sz="1050" b="1" i="1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 valor adicionado corresponderá, para cada Município:              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(Redação dada pela Lei Complementar nº 123, de 2006)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I – ao valor das mercadorias saídas, </a:t>
            </a:r>
            <a:r>
              <a:rPr lang="pt-BR" sz="105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acrescido do valor das prestações de serviços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 seu território, deduzido o valor das mercadorias entradas, em cada ano civil;           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(Incluído pela Lei Complementar nº 123, de 2006)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7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661384"/>
            <a:ext cx="6096000" cy="60861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– QUANDO O SERVIÇO É CONTRATADO PELO DESTINATÁRIO DA MERCADORIA  COM ESTABELECIMENTO  DO SIMPLES NACIONAL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</a:t>
            </a: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registra as operações nas entradas do estabelecimento de origem</a:t>
            </a: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Credita-se para o município de origem dos serviços; 32% como VA através das informações da DEFIS informado pelo estabelecimento </a:t>
            </a: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prestador;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Redução de    68% do valor  da operação para o Município de origem.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Vejamos o que diz a Lei novamente: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</a:t>
            </a:r>
            <a:r>
              <a:rPr lang="pt-BR" sz="1050" b="1" i="1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 valor adicionado corresponderá, para cada Município:              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(Redação dada pela Lei Complementar nº 123, de 2006)</a:t>
            </a:r>
            <a:endParaRPr lang="pt-B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I – ao valor das mercadorias saídas, </a:t>
            </a:r>
            <a:r>
              <a:rPr lang="pt-BR" sz="105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acrescido do valor das prestações de serviços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 seu território, deduzido o valor das mercadorias entradas, em cada ano civil;           </a:t>
            </a:r>
            <a:r>
              <a:rPr lang="pt-BR" sz="105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(Incluído pela Lei Complementar nº 123, de 2006)</a:t>
            </a:r>
            <a:endParaRPr lang="pt-BR" sz="105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2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2636219"/>
            <a:ext cx="6096000" cy="38557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ENQUADRAMENTO OU NÃO DO MODAL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AÉREO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CÁLCULO DO VALOR </a:t>
            </a:r>
            <a:r>
              <a:rPr lang="pt-BR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ADICIONADO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05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05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dirty="0" smtClean="0"/>
              <a:t>“O </a:t>
            </a:r>
            <a:r>
              <a:rPr lang="pt-BR" dirty="0"/>
              <a:t>QUE DIZ A  CF E AS </a:t>
            </a:r>
            <a:r>
              <a:rPr lang="pt-BR" dirty="0" smtClean="0"/>
              <a:t>LEIS”</a:t>
            </a:r>
            <a:endParaRPr lang="pt-BR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6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526603"/>
            <a:ext cx="6096000" cy="58047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LEI COMPLEMENTAR 63/90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3º 25% (vinte e cinco por cento) do produto da arrecadação do Imposto sobre Operações relativas à Circulação de Mercadorias e sobre Prestação de Serviços de Transporte Interestadual e Intermunicipal e de Comunicação serão creditados, pelos Estados, aos respectivos Municípios, conforme os seguintes critérios: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§ 2º Para efeito de cálculo do valor adicionado serão computadas: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       I - as operações e prestações que constituam fato gerador do imposto, mesmo quando o pagamento for antecipado ou diferido, ou quando o crédito tributário for diferido, reduzido ou excluído em virtude de isenção ou outros benefícios, incentivos ou favores fiscais;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       II - as operações imunes do imposto, conforme as </a:t>
            </a:r>
            <a:r>
              <a:rPr lang="pt-BR" sz="12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alíneas 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e </a:t>
            </a:r>
            <a:r>
              <a:rPr lang="pt-BR" sz="12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b do inciso X do § 2º do art. 155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e a </a:t>
            </a:r>
            <a:r>
              <a:rPr lang="pt-BR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alínea d do inciso VI do art. 150, da Constituição Federal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8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291</TotalTime>
  <Words>303</Words>
  <Application>Microsoft Office PowerPoint</Application>
  <PresentationFormat>Personalizar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Circuito</vt:lpstr>
      <vt:lpstr>XV CICLO DE ESTUDOS SOBRE O MOVIMENTO ECONÔMICO DE SANTA CATARINA </vt:lpstr>
      <vt:lpstr>MODAIS DE TRANSPORTE      . AÉREO   . DUTOVIÁRIO   . FLUVIAL OU AQUATICO   . FERROVIÁRIO  .RODOVIÁRIO </vt:lpstr>
      <vt:lpstr>REFLEXÕES SOBRE  O CÁLCULO DO  VALOR ADICIONADO ORA EM OPERACIONALIZAÇÃO     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 CICLO DE ESTUDOS SOBRE O MOVIMENTO ECONÔMICO DE SANTA CATARINA</dc:title>
  <dc:creator>Windows User</dc:creator>
  <cp:lastModifiedBy>Luiz Antônio</cp:lastModifiedBy>
  <cp:revision>33</cp:revision>
  <dcterms:created xsi:type="dcterms:W3CDTF">2019-02-20T18:13:30Z</dcterms:created>
  <dcterms:modified xsi:type="dcterms:W3CDTF">2019-02-27T17:14:50Z</dcterms:modified>
</cp:coreProperties>
</file>