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7" r:id="rId3"/>
    <p:sldId id="268" r:id="rId4"/>
    <p:sldId id="269" r:id="rId5"/>
    <p:sldId id="270" r:id="rId6"/>
    <p:sldId id="271" r:id="rId7"/>
    <p:sldId id="274" r:id="rId8"/>
    <p:sldId id="273" r:id="rId9"/>
    <p:sldId id="260" r:id="rId10"/>
    <p:sldId id="277" r:id="rId11"/>
    <p:sldId id="278" r:id="rId12"/>
    <p:sldId id="279" r:id="rId13"/>
    <p:sldId id="290" r:id="rId14"/>
    <p:sldId id="291" r:id="rId15"/>
    <p:sldId id="280" r:id="rId16"/>
    <p:sldId id="292" r:id="rId17"/>
    <p:sldId id="293" r:id="rId18"/>
    <p:sldId id="281" r:id="rId19"/>
    <p:sldId id="282" r:id="rId20"/>
    <p:sldId id="295" r:id="rId21"/>
    <p:sldId id="283" r:id="rId22"/>
    <p:sldId id="296" r:id="rId23"/>
    <p:sldId id="284" r:id="rId24"/>
    <p:sldId id="285" r:id="rId25"/>
    <p:sldId id="286" r:id="rId26"/>
    <p:sldId id="294" r:id="rId27"/>
    <p:sldId id="287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B2D9-F3E3-44C2-9D74-AB20B062399F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2FE8-CD53-4AB2-99BD-B28E84CAD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63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B2D9-F3E3-44C2-9D74-AB20B062399F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2FE8-CD53-4AB2-99BD-B28E84CAD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5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B2D9-F3E3-44C2-9D74-AB20B062399F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2FE8-CD53-4AB2-99BD-B28E84CAD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89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B2D9-F3E3-44C2-9D74-AB20B062399F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2FE8-CD53-4AB2-99BD-B28E84CAD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69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B2D9-F3E3-44C2-9D74-AB20B062399F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2FE8-CD53-4AB2-99BD-B28E84CAD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64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B2D9-F3E3-44C2-9D74-AB20B062399F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2FE8-CD53-4AB2-99BD-B28E84CAD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71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B2D9-F3E3-44C2-9D74-AB20B062399F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2FE8-CD53-4AB2-99BD-B28E84CAD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69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B2D9-F3E3-44C2-9D74-AB20B062399F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2FE8-CD53-4AB2-99BD-B28E84CAD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73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B2D9-F3E3-44C2-9D74-AB20B062399F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2FE8-CD53-4AB2-99BD-B28E84CAD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88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B2D9-F3E3-44C2-9D74-AB20B062399F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2FE8-CD53-4AB2-99BD-B28E84CAD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45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B2D9-F3E3-44C2-9D74-AB20B062399F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2FE8-CD53-4AB2-99BD-B28E84CAD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31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6B2D9-F3E3-44C2-9D74-AB20B062399F}" type="datetimeFigureOut">
              <a:rPr lang="pt-BR" smtClean="0"/>
              <a:t>22/02/2019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22FE8-CD53-4AB2-99BD-B28E84CAD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5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7" y="0"/>
            <a:ext cx="9357020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62365" y="256490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 Black" pitchFamily="34" charset="0"/>
              </a:rPr>
              <a:t>XV CICLO DE ESTUDOS SOBRE MOVIMENTO ECONÔMICO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2365" y="692696"/>
            <a:ext cx="8424936" cy="1142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latin typeface="Arial Black" pitchFamily="34" charset="0"/>
              </a:rPr>
              <a:t>Associação dos Municípios da Região da Grande </a:t>
            </a:r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Florianópolis</a:t>
            </a:r>
            <a:endParaRPr lang="pt-BR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35896" y="4869160"/>
            <a:ext cx="2662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 Black" pitchFamily="34" charset="0"/>
              </a:rPr>
              <a:t>Fevereiro/2019</a:t>
            </a:r>
            <a:endParaRPr lang="pt-BR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5" y="0"/>
            <a:ext cx="935702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7544" y="76470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 Black" pitchFamily="34" charset="0"/>
              </a:rPr>
              <a:t>Cálculo </a:t>
            </a:r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do Imposto Retido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3548" y="1412776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Arial Black" pitchFamily="34" charset="0"/>
              </a:rPr>
              <a:t>P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reço </a:t>
            </a:r>
            <a:r>
              <a:rPr lang="pt-BR" sz="2000" dirty="0">
                <a:solidFill>
                  <a:schemeClr val="bg1"/>
                </a:solidFill>
                <a:latin typeface="Arial Black" pitchFamily="34" charset="0"/>
              </a:rPr>
              <a:t>final a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consumidor – Fixado pela SEF;</a:t>
            </a:r>
            <a:endParaRPr lang="pt-BR" sz="2000" dirty="0">
              <a:solidFill>
                <a:schemeClr val="bg1"/>
              </a:solidFill>
              <a:latin typeface="Arial Black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Preço </a:t>
            </a:r>
            <a:r>
              <a:rPr lang="pt-BR" sz="2000" dirty="0">
                <a:solidFill>
                  <a:schemeClr val="bg1"/>
                </a:solidFill>
                <a:latin typeface="Arial Black" pitchFamily="34" charset="0"/>
              </a:rPr>
              <a:t>final a consumidor sugerido pelo fabricante ou importador;</a:t>
            </a:r>
          </a:p>
          <a:p>
            <a:pPr marL="285750" indent="-285750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Preço </a:t>
            </a:r>
            <a:r>
              <a:rPr lang="pt-BR" sz="2000" dirty="0">
                <a:solidFill>
                  <a:schemeClr val="bg1"/>
                </a:solidFill>
                <a:latin typeface="Arial Black" pitchFamily="34" charset="0"/>
              </a:rPr>
              <a:t>Médio Ponderado a Consumidor Final (PMPF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); ou </a:t>
            </a:r>
          </a:p>
          <a:p>
            <a:pPr marL="285750" indent="-285750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Soma do preço do produto; valor de seguro, frete, impostos e contribuições cobrados do destinatários e margem de valor agregado - MVA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MVA Ajustado </a:t>
            </a:r>
            <a:r>
              <a:rPr lang="pt-BR" sz="1100" b="1" dirty="0">
                <a:solidFill>
                  <a:schemeClr val="bg1"/>
                </a:solidFill>
                <a:latin typeface="Arial Black" pitchFamily="34" charset="0"/>
              </a:rPr>
              <a:t>MVA ajustada = [(1+ MVA ST original) x (1 - ALQ </a:t>
            </a:r>
            <a:r>
              <a:rPr lang="pt-BR" sz="1100" b="1" dirty="0" err="1">
                <a:solidFill>
                  <a:schemeClr val="bg1"/>
                </a:solidFill>
                <a:latin typeface="Arial Black" pitchFamily="34" charset="0"/>
              </a:rPr>
              <a:t>inter</a:t>
            </a:r>
            <a:r>
              <a:rPr lang="pt-BR" sz="1100" b="1" dirty="0">
                <a:solidFill>
                  <a:schemeClr val="bg1"/>
                </a:solidFill>
                <a:latin typeface="Arial Black" pitchFamily="34" charset="0"/>
              </a:rPr>
              <a:t>) / (1- ALQ </a:t>
            </a:r>
            <a:r>
              <a:rPr lang="pt-BR" sz="1100" b="1" dirty="0" err="1">
                <a:solidFill>
                  <a:schemeClr val="bg1"/>
                </a:solidFill>
                <a:latin typeface="Arial Black" pitchFamily="34" charset="0"/>
              </a:rPr>
              <a:t>intra</a:t>
            </a:r>
            <a:r>
              <a:rPr lang="pt-BR" sz="1100" b="1" dirty="0">
                <a:solidFill>
                  <a:schemeClr val="bg1"/>
                </a:solidFill>
                <a:latin typeface="Arial Black" pitchFamily="34" charset="0"/>
              </a:rPr>
              <a:t>)] -</a:t>
            </a:r>
            <a:r>
              <a:rPr lang="pt-BR" sz="1100" b="1" dirty="0" smtClean="0">
                <a:solidFill>
                  <a:schemeClr val="bg1"/>
                </a:solidFill>
                <a:latin typeface="Arial Black" pitchFamily="34" charset="0"/>
              </a:rPr>
              <a:t>1.</a:t>
            </a:r>
          </a:p>
          <a:p>
            <a:pPr marL="285750" indent="-285750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sz="2000" dirty="0">
                <a:solidFill>
                  <a:schemeClr val="bg1"/>
                </a:solidFill>
                <a:latin typeface="Arial Black" pitchFamily="34" charset="0"/>
              </a:rPr>
              <a:t>MVA Reduzido 70% - Simples Nacional .</a:t>
            </a:r>
            <a:endParaRPr lang="pt-BR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71" y="-8239"/>
            <a:ext cx="935702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76470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 Black" pitchFamily="34" charset="0"/>
              </a:rPr>
              <a:t>Cálculo </a:t>
            </a:r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do Imposto Retido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5" y="1772816"/>
            <a:ext cx="842493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chemeClr val="bg1"/>
                </a:solidFill>
                <a:latin typeface="Arial Black" pitchFamily="34" charset="0"/>
              </a:rPr>
              <a:t>Formula:</a:t>
            </a:r>
          </a:p>
          <a:p>
            <a:endParaRPr lang="pt-BR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chemeClr val="bg1"/>
                </a:solidFill>
                <a:latin typeface="Arial Black" pitchFamily="34" charset="0"/>
              </a:rPr>
              <a:t>ICMS ST = (</a:t>
            </a:r>
            <a:r>
              <a:rPr lang="pt-BR" sz="2200" dirty="0" err="1" smtClean="0">
                <a:solidFill>
                  <a:schemeClr val="bg1"/>
                </a:solidFill>
                <a:latin typeface="Arial Black" pitchFamily="34" charset="0"/>
              </a:rPr>
              <a:t>Alíq</a:t>
            </a:r>
            <a:r>
              <a:rPr lang="pt-BR" sz="2200" dirty="0" smtClean="0">
                <a:solidFill>
                  <a:schemeClr val="bg1"/>
                </a:solidFill>
                <a:latin typeface="Arial Black" pitchFamily="34" charset="0"/>
              </a:rPr>
              <a:t>. x BC ST) – (ICMS operação própria)</a:t>
            </a:r>
          </a:p>
          <a:p>
            <a:pPr>
              <a:lnSpc>
                <a:spcPct val="150000"/>
              </a:lnSpc>
            </a:pPr>
            <a:endParaRPr lang="pt-BR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endParaRPr lang="pt-BR" sz="2200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dirty="0" smtClean="0">
                <a:solidFill>
                  <a:schemeClr val="bg1"/>
                </a:solidFill>
                <a:latin typeface="Arial Black" pitchFamily="34" charset="0"/>
              </a:rPr>
              <a:t>ICMS ST = (</a:t>
            </a:r>
            <a:r>
              <a:rPr lang="pt-BR" sz="2200" dirty="0" err="1" smtClean="0">
                <a:solidFill>
                  <a:schemeClr val="bg1"/>
                </a:solidFill>
                <a:latin typeface="Arial Black" pitchFamily="34" charset="0"/>
              </a:rPr>
              <a:t>Alíq</a:t>
            </a:r>
            <a:r>
              <a:rPr lang="pt-BR" sz="2200" dirty="0" smtClean="0">
                <a:solidFill>
                  <a:schemeClr val="bg1"/>
                </a:solidFill>
                <a:latin typeface="Arial Black" pitchFamily="34" charset="0"/>
              </a:rPr>
              <a:t> x ((preço do produto + frete + seguro + IPI) x MVA) – (preço do produto x </a:t>
            </a:r>
            <a:r>
              <a:rPr lang="pt-BR" sz="2200" dirty="0" err="1" smtClean="0">
                <a:solidFill>
                  <a:schemeClr val="bg1"/>
                </a:solidFill>
                <a:latin typeface="Arial Black" pitchFamily="34" charset="0"/>
              </a:rPr>
              <a:t>Alíq</a:t>
            </a:r>
            <a:r>
              <a:rPr lang="pt-BR" sz="2200" dirty="0" smtClean="0">
                <a:solidFill>
                  <a:schemeClr val="bg1"/>
                </a:solidFill>
                <a:latin typeface="Arial Black" pitchFamily="34" charset="0"/>
              </a:rPr>
              <a:t>.))</a:t>
            </a:r>
            <a:endParaRPr lang="pt-BR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4211959" y="3041467"/>
            <a:ext cx="678845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2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76470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 Black" pitchFamily="34" charset="0"/>
              </a:rPr>
              <a:t>Cálculo </a:t>
            </a:r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do Imposto Retido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6042" y="162880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Percentuais Margem de Valor Agregado – MVA original:</a:t>
            </a:r>
          </a:p>
          <a:p>
            <a:pPr marL="285750" indent="-285750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Lâmpadas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eletrônicas – 102,31%;</a:t>
            </a:r>
          </a:p>
          <a:p>
            <a:pPr marL="285750" indent="-285750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Cal (construção civil) – 45%;</a:t>
            </a:r>
          </a:p>
          <a:p>
            <a:pPr marL="285750" indent="-285750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Cadernos (material escolar) – 65,93%;</a:t>
            </a:r>
          </a:p>
          <a:p>
            <a:pPr marL="285750" indent="-285750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Lenços (incluídos os de maquilagem) e toalhas de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mão – 79%;</a:t>
            </a:r>
          </a:p>
          <a:p>
            <a:pPr marL="285750" indent="-285750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Sorvete - 70%;</a:t>
            </a:r>
          </a:p>
          <a:p>
            <a:pPr marL="285750" indent="-285750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Cerveja (indústria/importação) – 140%;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...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76470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 Black" pitchFamily="34" charset="0"/>
              </a:rPr>
              <a:t>Cálculo </a:t>
            </a:r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do Imposto Retido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6042" y="1628800"/>
            <a:ext cx="37459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Produto Cal: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Valor do produto: R$100,00.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Frete: R$10,00.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IPI: R$15,00.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Seguro: R$ 2,00.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Operação Interna.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03421" y="3812655"/>
            <a:ext cx="4320480" cy="171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PRODUTO SUJEITO AO ICMS EM SUBSTITUIÇÃO TRIBUTÁRIA.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Art. 227 Anexo III – RICMS/SC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MVA = 45% - Anexo I-A RICMS/SC 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" y="-4236"/>
            <a:ext cx="935702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4" y="76470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 Black" pitchFamily="34" charset="0"/>
              </a:rPr>
              <a:t>Cálculo </a:t>
            </a:r>
            <a:r>
              <a:rPr lang="pt-BR" sz="2800" b="1" dirty="0">
                <a:solidFill>
                  <a:schemeClr val="bg1"/>
                </a:solidFill>
                <a:latin typeface="Arial Black" pitchFamily="34" charset="0"/>
              </a:rPr>
              <a:t>do Imposto Retido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1287924"/>
            <a:ext cx="8424936" cy="957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ICMS ST = (</a:t>
            </a:r>
            <a:r>
              <a:rPr lang="pt-BR" dirty="0" err="1">
                <a:solidFill>
                  <a:schemeClr val="bg1"/>
                </a:solidFill>
                <a:latin typeface="Arial Black" pitchFamily="34" charset="0"/>
              </a:rPr>
              <a:t>Alíq</a:t>
            </a: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 x ((preço do produto + frete + seguro + IPI) x MVA) – (preço do produto x </a:t>
            </a:r>
            <a:r>
              <a:rPr lang="pt-BR" dirty="0" err="1">
                <a:solidFill>
                  <a:schemeClr val="bg1"/>
                </a:solidFill>
                <a:latin typeface="Arial Black" pitchFamily="34" charset="0"/>
              </a:rPr>
              <a:t>Alíq</a:t>
            </a: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.))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8238" y="2283300"/>
            <a:ext cx="839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 ST = (17% x ((100,00+10+15+2)*1,45) – (100,00 * 17%))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12818" y="2780928"/>
            <a:ext cx="532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 ST = (17% x ((125,00*1,45) – 17,00)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12818" y="3430095"/>
            <a:ext cx="447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 ST = (17% x 181,25) – 17,00)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12818" y="4093311"/>
            <a:ext cx="331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 ST = (30,81– 17,00)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8225" y="4797152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 ST = R$13,81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391598" y="4725144"/>
            <a:ext cx="4480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 Black" pitchFamily="34" charset="0"/>
              </a:rPr>
              <a:t>AUMENTA A SAÍDA EM 13,81% -</a:t>
            </a:r>
          </a:p>
          <a:p>
            <a:r>
              <a:rPr lang="pt-BR" dirty="0" smtClean="0">
                <a:solidFill>
                  <a:srgbClr val="FF0000"/>
                </a:solidFill>
                <a:latin typeface="Arial Black" pitchFamily="34" charset="0"/>
              </a:rPr>
              <a:t>IMPACTO NO VALOR ADICIONADO</a:t>
            </a:r>
            <a:endParaRPr lang="pt-BR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3026054" y="4866625"/>
            <a:ext cx="1152128" cy="23038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1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7544" y="62068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FISCAL - EFEITO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556792"/>
            <a:ext cx="3938835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DOCUMENTO FISCAL: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BC ICMS: R$100,00.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ICMS: R$17,00.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BC ICMS ST: R$125,00.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 ST: R$13,81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VALOR PRODUTO: R$100,00.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VALOR TOTAL </a:t>
            </a:r>
            <a:r>
              <a:rPr lang="pt-BR" dirty="0" err="1" smtClean="0">
                <a:solidFill>
                  <a:schemeClr val="bg1"/>
                </a:solidFill>
                <a:latin typeface="Arial Black" pitchFamily="34" charset="0"/>
              </a:rPr>
              <a:t>NFe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: R$113,81.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20751" y="1700808"/>
            <a:ext cx="3854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LIVRO REGISTRO DE SAÍDA</a:t>
            </a:r>
          </a:p>
          <a:p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VALOR CONTÁBIL: R$113,81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7" name="Seta para a esquerda e para cima 6"/>
          <p:cNvSpPr/>
          <p:nvPr/>
        </p:nvSpPr>
        <p:spPr>
          <a:xfrm>
            <a:off x="4406379" y="2780928"/>
            <a:ext cx="3672408" cy="2095803"/>
          </a:xfrm>
          <a:prstGeom prst="leftUpArrow">
            <a:avLst>
              <a:gd name="adj1" fmla="val 15121"/>
              <a:gd name="adj2" fmla="val 25258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 flipH="1">
            <a:off x="251520" y="3501008"/>
            <a:ext cx="288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251520" y="3501008"/>
            <a:ext cx="0" cy="792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251520" y="4293096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>
            <a:off x="251520" y="3897052"/>
            <a:ext cx="288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38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7544" y="62068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CONTÁBIL - EFEITO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5" y="1340768"/>
            <a:ext cx="393947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DOCUMENTO FISCAL: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BC ICMS: R$100,00.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ICMS: R$17,00.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BC ICMS ST: R$125,00.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 ST: R$13,81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VALOR PRODUTO: R$100,00.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VALOR TOTAL </a:t>
            </a:r>
            <a:r>
              <a:rPr lang="pt-BR" dirty="0" err="1" smtClean="0">
                <a:solidFill>
                  <a:schemeClr val="bg1"/>
                </a:solidFill>
                <a:latin typeface="Arial Black" pitchFamily="34" charset="0"/>
              </a:rPr>
              <a:t>NFe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: R$113,81.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74331" y="1412776"/>
            <a:ext cx="4736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REGISTRO CONTÁBIL</a:t>
            </a:r>
          </a:p>
          <a:p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Débito: Clientes – 113,81.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Crédito: Rec. Bruta Vendas – 100,00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Crédito: ICMS a Pagar – 13,81.</a:t>
            </a:r>
          </a:p>
          <a:p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499992" y="3284984"/>
            <a:ext cx="4392488" cy="224676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§ 1</a:t>
            </a:r>
            <a:r>
              <a:rPr lang="pt-BR" sz="2000" u="sng" baseline="30000" dirty="0"/>
              <a:t>o</a:t>
            </a:r>
            <a:r>
              <a:rPr lang="pt-BR" sz="2000" dirty="0"/>
              <a:t> O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adicionado </a:t>
            </a:r>
            <a:r>
              <a:rPr lang="pt-BR" sz="2000" dirty="0"/>
              <a:t>corresponderá, para cada Município:                     </a:t>
            </a:r>
            <a:endParaRPr lang="pt-BR" sz="2000" dirty="0" smtClean="0"/>
          </a:p>
          <a:p>
            <a:pPr algn="just"/>
            <a:r>
              <a:rPr lang="pt-BR" sz="2000" dirty="0" smtClean="0"/>
              <a:t>I </a:t>
            </a:r>
            <a:r>
              <a:rPr lang="pt-BR" sz="2000" dirty="0"/>
              <a:t>– ao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das mercadorias saídas</a:t>
            </a:r>
            <a:r>
              <a:rPr lang="pt-BR" sz="2000" dirty="0"/>
              <a:t>, acrescido do valor das prestações de serviços, no seu território, deduzido o valor das mercadorias entradas, em cada ano civil;     </a:t>
            </a:r>
          </a:p>
        </p:txBody>
      </p:sp>
    </p:spTree>
    <p:extLst>
      <p:ext uri="{BB962C8B-B14F-4D97-AF65-F5344CB8AC3E}">
        <p14:creationId xmlns:p14="http://schemas.microsoft.com/office/powerpoint/2010/main" val="2038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78" y="0"/>
            <a:ext cx="935702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2464" y="615265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VALOR DE SAÍDA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2464" y="1138485"/>
            <a:ext cx="3939474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FISCAL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VALOR TOTAL </a:t>
            </a:r>
            <a:r>
              <a:rPr lang="pt-BR" dirty="0" err="1" smtClean="0">
                <a:solidFill>
                  <a:schemeClr val="bg1"/>
                </a:solidFill>
                <a:latin typeface="Arial Black" pitchFamily="34" charset="0"/>
              </a:rPr>
              <a:t>NFe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: R$113,81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331938" y="1138485"/>
            <a:ext cx="4485463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CONTÁBIL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Receita. Bruta Vendas – R$100,00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2464" y="2492896"/>
            <a:ext cx="842493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Valor de saída é aquele que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aumenta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 situação patrimonial da entidade.</a:t>
            </a:r>
          </a:p>
          <a:p>
            <a:pPr marL="285750" indent="-285750" algn="just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Receita decorrente da saída proporciona aumento da situação patrimonial.</a:t>
            </a:r>
          </a:p>
          <a:p>
            <a:pPr marL="285750" indent="-285750" algn="just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 ST não gera caixa, direito ou aumento de situação patrimonial, mas sim uma obrigação de pagar. </a:t>
            </a:r>
          </a:p>
          <a:p>
            <a:pPr marL="285750" indent="-285750" algn="just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NADA CONTRIBUI PARA FORMAÇÃO DE VALOR ADICIONADO. 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0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35702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6042" y="60080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EXEMPLOS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40" y="1306683"/>
            <a:ext cx="7128792" cy="31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66042" y="939356"/>
            <a:ext cx="377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Ano  Base 2010 – Empresa A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6041" y="4509120"/>
            <a:ext cx="842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 ST corresponde a 5,3047% das Saídas e 8,3879% do VA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6043" y="479715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Impugnação de Primeira deferida e revertida na revisão eleva para 26,3450% do VA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5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6042" y="60080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EXEMPLOS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6042" y="939356"/>
            <a:ext cx="377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Ano  Base 2012 – Empresa A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3419"/>
            <a:ext cx="5598034" cy="343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48" y="4470280"/>
            <a:ext cx="3825230" cy="30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10373" y="5047662"/>
            <a:ext cx="842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 ST corresponde a 18,1003% das Saídas e 33,7092% do VA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8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84797" y="1268760"/>
            <a:ext cx="842493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</a:rPr>
              <a:t>SUBSTITUIÇÃO TRIBUTÁRIA</a:t>
            </a:r>
          </a:p>
          <a:p>
            <a:pPr algn="ctr"/>
            <a:endParaRPr lang="pt-BR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</a:rPr>
              <a:t>X</a:t>
            </a:r>
          </a:p>
          <a:p>
            <a:pPr algn="ctr"/>
            <a:endParaRPr lang="pt-BR" sz="40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</a:rPr>
              <a:t>VALOR ADICONADO</a:t>
            </a:r>
            <a:endParaRPr lang="pt-B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0" y="0"/>
            <a:ext cx="935702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6042" y="60080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EXEMPLOS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6042" y="939356"/>
            <a:ext cx="377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Ano  Base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2018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– Empresa A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10373" y="4862996"/>
            <a:ext cx="842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 ST corresponde a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20,4904%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das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Saídas. 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3" y="1891144"/>
            <a:ext cx="8480605" cy="90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74013" y="3105834"/>
            <a:ext cx="5058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Valor do Produto: 108.887,02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 ST: 22.311,37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VALOR DA </a:t>
            </a:r>
            <a:r>
              <a:rPr lang="pt-BR" dirty="0" err="1" smtClean="0">
                <a:solidFill>
                  <a:schemeClr val="bg1"/>
                </a:solidFill>
                <a:latin typeface="Arial Black" pitchFamily="34" charset="0"/>
              </a:rPr>
              <a:t>NFe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 AJUSTADO: 131.198,39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6042" y="60080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EXEMPLOS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6042" y="939356"/>
            <a:ext cx="377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Ano  Base 2008 – Empresa B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94" y="1295836"/>
            <a:ext cx="642275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83835" y="4437112"/>
            <a:ext cx="842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 ST corresponde a 6,5474% das Saídas e 12,0379% do VAM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50232" y="476579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Débito de auditoria ICMS ST confirmado que eleva para 17,3634% do VA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1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6042" y="60080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EXEMPLOS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6042" y="939356"/>
            <a:ext cx="377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Ano  Base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2018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– Empresa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4939" y="4806444"/>
            <a:ext cx="842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 ST corresponde a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20,3309%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das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Saídas.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35" y="1407244"/>
            <a:ext cx="8407144" cy="65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35" y="2084683"/>
            <a:ext cx="42576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35" y="3008608"/>
            <a:ext cx="4257675" cy="117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4859128" y="2555861"/>
            <a:ext cx="3888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Valor do Produto (ST): 288,92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 ST: 58,74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VLR </a:t>
            </a:r>
            <a:r>
              <a:rPr lang="pt-BR" dirty="0" err="1" smtClean="0">
                <a:solidFill>
                  <a:schemeClr val="bg1"/>
                </a:solidFill>
                <a:latin typeface="Arial Black" pitchFamily="34" charset="0"/>
              </a:rPr>
              <a:t>NFe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 AJUSTADO: 347,66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5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6" y="0"/>
            <a:ext cx="9255376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6042" y="60080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EFEITO SUBSTITUÍDO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6042" y="1484784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LIVRO REGISTRO DE ENTRADA</a:t>
            </a:r>
          </a:p>
          <a:p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VALOR CONTÁBIL: VALOR TOTAL DA NOTA FISCAL</a:t>
            </a:r>
          </a:p>
          <a:p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PORTANTO INCLUI O VALOR DO ICMS ST</a:t>
            </a:r>
          </a:p>
          <a:p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EFEITO REDUZ O VALOR ADICIONADO DA OPERAÇÃO DO ATACADO E VAREJO.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8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8036" y="83671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CONCLUSÃO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6042" y="172084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Lei Complementar </a:t>
            </a:r>
            <a:r>
              <a:rPr lang="pt-BR" dirty="0" err="1" smtClean="0">
                <a:solidFill>
                  <a:schemeClr val="bg1"/>
                </a:solidFill>
                <a:latin typeface="Arial Black" pitchFamily="34" charset="0"/>
              </a:rPr>
              <a:t>n.°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 63/1990 – determina que valor adicionado é apurado levando em consideração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valores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das mercadorias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saídas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e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valores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das mercadorias entradas.</a:t>
            </a:r>
          </a:p>
          <a:p>
            <a:pPr marL="285750" indent="-285750" algn="just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ICMS ST não compõe o valor das mercadorias de saídas e entradas.</a:t>
            </a:r>
          </a:p>
          <a:p>
            <a:pPr marL="285750" indent="-285750" algn="just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Portaria SEF/SC </a:t>
            </a:r>
            <a:r>
              <a:rPr lang="pt-BR" dirty="0" err="1" smtClean="0">
                <a:solidFill>
                  <a:schemeClr val="bg1"/>
                </a:solidFill>
                <a:latin typeface="Arial Black" pitchFamily="34" charset="0"/>
              </a:rPr>
              <a:t>n.°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 233/2012 – Art. 5-A, II ampliou o conceito de saídas e entradas ao considerar o valor contábil como regra de apuração do valor adicionado sem reduzir o ICMS ST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1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8036" y="83671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CONCLUSÃO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6042" y="138122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Quadro 11 da DIME – ICMS em Substituição Tributária.</a:t>
            </a:r>
          </a:p>
          <a:p>
            <a:pPr algn="just">
              <a:lnSpc>
                <a:spcPct val="150000"/>
              </a:lnSpc>
              <a:buClr>
                <a:srgbClr val="FFFF99"/>
              </a:buClr>
            </a:pPr>
            <a:endParaRPr lang="pt-BR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829221"/>
              </p:ext>
            </p:extLst>
          </p:nvPr>
        </p:nvGraphicFramePr>
        <p:xfrm>
          <a:off x="466042" y="1842885"/>
          <a:ext cx="8424936" cy="37463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0159"/>
                <a:gridCol w="6854777"/>
              </a:tblGrid>
              <a:tr h="674816"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j-lt"/>
                        </a:rPr>
                        <a:t>QUADRO</a:t>
                      </a:r>
                      <a:r>
                        <a:rPr lang="pt-BR" sz="1600" baseline="0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pt-BR" sz="1600" dirty="0" smtClean="0">
                          <a:effectLst/>
                          <a:latin typeface="+mj-lt"/>
                        </a:rPr>
                        <a:t>11 </a:t>
                      </a:r>
                      <a:endParaRPr lang="pt-B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269875" marR="540385" indent="-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Campo</a:t>
                      </a:r>
                      <a:endParaRPr lang="pt-B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263243"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060</a:t>
                      </a:r>
                      <a:endParaRPr lang="pt-BR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Base cálculo ICMS substituição tributária</a:t>
                      </a:r>
                      <a:endParaRPr lang="pt-B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385610"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070 (*)</a:t>
                      </a:r>
                      <a:endParaRPr lang="pt-BR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Imposto retido por substituição tributária</a:t>
                      </a:r>
                      <a:endParaRPr lang="pt-B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263243"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090</a:t>
                      </a:r>
                      <a:endParaRPr lang="pt-BR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Saldo credor do período anterior sobre a substituição tributária</a:t>
                      </a:r>
                      <a:endParaRPr lang="pt-B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263243"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100</a:t>
                      </a:r>
                      <a:endParaRPr lang="pt-BR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Devolução de mercadorias e desfazimento de venda</a:t>
                      </a:r>
                      <a:endParaRPr lang="pt-B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263243"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110</a:t>
                      </a:r>
                      <a:endParaRPr lang="pt-BR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Ressarcimento de ICMS substituição tributária</a:t>
                      </a:r>
                      <a:endParaRPr lang="pt-B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263243"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120</a:t>
                      </a:r>
                      <a:endParaRPr lang="pt-BR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Outros créditos</a:t>
                      </a:r>
                      <a:endParaRPr lang="pt-B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286279"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170 (*)</a:t>
                      </a:r>
                      <a:endParaRPr lang="pt-BR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Saldo devedor</a:t>
                      </a:r>
                      <a:endParaRPr lang="pt-B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385610"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999 (*)</a:t>
                      </a:r>
                      <a:endParaRPr lang="pt-BR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Imposto a recolher sobre a substituição tributária</a:t>
                      </a:r>
                      <a:endParaRPr lang="pt-B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263243"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190</a:t>
                      </a:r>
                      <a:endParaRPr lang="pt-BR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Saldo Credor</a:t>
                      </a:r>
                      <a:endParaRPr lang="pt-B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  <a:tr h="430604"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+mj-lt"/>
                        </a:rPr>
                        <a:t>998</a:t>
                      </a:r>
                      <a:endParaRPr lang="pt-BR" sz="16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marL="269875" marR="540385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j-lt"/>
                        </a:rPr>
                        <a:t>Saldo Credor para o mês seguinte</a:t>
                      </a:r>
                      <a:endParaRPr lang="pt-BR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0892" marR="508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2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8036" y="83671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Black" pitchFamily="34" charset="0"/>
              </a:rPr>
              <a:t>CONCLUSÃO</a:t>
            </a:r>
            <a:endParaRPr lang="pt-B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6042" y="1916832"/>
            <a:ext cx="84249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Escrituração Fiscal Digital – EFD ICMS/IPI.</a:t>
            </a:r>
          </a:p>
          <a:p>
            <a:pPr algn="just">
              <a:lnSpc>
                <a:spcPct val="150000"/>
              </a:lnSpc>
              <a:buClr>
                <a:srgbClr val="FFFF99"/>
              </a:buClr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Bloco E – Apuração ICMS – Inclui informações sobre ICMS Substituição Tributária.</a:t>
            </a:r>
          </a:p>
          <a:p>
            <a:pPr algn="just">
              <a:lnSpc>
                <a:spcPct val="150000"/>
              </a:lnSpc>
              <a:buClr>
                <a:srgbClr val="FFFF99"/>
              </a:buClr>
            </a:pP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  <a:p>
            <a:pPr algn="just">
              <a:lnSpc>
                <a:spcPct val="150000"/>
              </a:lnSpc>
              <a:buClr>
                <a:srgbClr val="FFFF99"/>
              </a:buClr>
            </a:pP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Bloco C – Documentos Fiscais. </a:t>
            </a:r>
          </a:p>
          <a:p>
            <a:pPr marL="285750" indent="-285750" algn="just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ü"/>
            </a:pPr>
            <a:endParaRPr lang="pt-BR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just">
              <a:lnSpc>
                <a:spcPct val="150000"/>
              </a:lnSpc>
              <a:buClr>
                <a:srgbClr val="FFFF99"/>
              </a:buClr>
            </a:pPr>
            <a:endParaRPr lang="pt-BR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87624" y="1268760"/>
            <a:ext cx="69127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/>
                </a:solidFill>
                <a:latin typeface="Arial Black" pitchFamily="34" charset="0"/>
              </a:rPr>
              <a:t>Participação do grande grupo.</a:t>
            </a:r>
          </a:p>
          <a:p>
            <a:endParaRPr lang="pt-BR" sz="3000" b="1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pt-BR" sz="3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sz="3000" b="1" dirty="0" smtClean="0">
                <a:solidFill>
                  <a:schemeClr val="bg1"/>
                </a:solidFill>
                <a:latin typeface="Arial Black" pitchFamily="34" charset="0"/>
              </a:rPr>
              <a:t>OBRIGADO!</a:t>
            </a:r>
          </a:p>
          <a:p>
            <a:endParaRPr lang="pt-BR" sz="30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/>
            <a:r>
              <a:rPr lang="pt-BR" sz="3000" b="1" dirty="0" err="1" smtClean="0">
                <a:solidFill>
                  <a:schemeClr val="bg1"/>
                </a:solidFill>
                <a:latin typeface="Arial Black" pitchFamily="34" charset="0"/>
              </a:rPr>
              <a:t>Julio</a:t>
            </a:r>
            <a:r>
              <a:rPr lang="pt-BR" sz="3000" b="1" dirty="0" smtClean="0">
                <a:solidFill>
                  <a:schemeClr val="bg1"/>
                </a:solidFill>
                <a:latin typeface="Arial Black" pitchFamily="34" charset="0"/>
              </a:rPr>
              <a:t> Cesar </a:t>
            </a:r>
            <a:r>
              <a:rPr lang="pt-BR" sz="3000" b="1" dirty="0" err="1" smtClean="0">
                <a:solidFill>
                  <a:schemeClr val="bg1"/>
                </a:solidFill>
                <a:latin typeface="Arial Black" pitchFamily="34" charset="0"/>
              </a:rPr>
              <a:t>Klock</a:t>
            </a:r>
            <a:endParaRPr lang="pt-BR" sz="3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r"/>
            <a:r>
              <a:rPr lang="pt-BR" sz="3000" b="1" dirty="0" smtClean="0">
                <a:solidFill>
                  <a:schemeClr val="bg1"/>
                </a:solidFill>
                <a:latin typeface="Arial Black" pitchFamily="34" charset="0"/>
              </a:rPr>
              <a:t>Evandro Assis Müller</a:t>
            </a:r>
            <a:endParaRPr lang="pt-BR" sz="30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6546" y="702568"/>
            <a:ext cx="84969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Decreto Nº 1128 DE 21/08/2012 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Introduz as Alterações 3.017 a 3.020 no RICMS/SC-01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1484784"/>
            <a:ext cx="84159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ALTERAÇÃO 3.020 - O art. 176 do Anexo 5 fica acrescido do seguinte parágrafo: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"Art. 176.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....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§ </a:t>
            </a: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4º Para fins de apuração do valor adicionado, serão desconsideradas as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exclusões </a:t>
            </a: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de que tratam os itens 3 e 4 do art. 169, inciso I, alínea "f", deste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1º </a:t>
            </a: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de janeiro de 2011.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....."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Art</a:t>
            </a: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. 2º. Este Decreto entra em vigor na data de sua publicação.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Florianópolis, 21 de agosto de 2012.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JOÃO RAIMUNDO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COLOMBO</a:t>
            </a:r>
            <a:endParaRPr lang="pt-BR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6041" y="692696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</a:rPr>
              <a:t>ANEXO 5 RICMS SC</a:t>
            </a:r>
            <a:endParaRPr lang="pt-B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6042" y="1628800"/>
            <a:ext cx="8424935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chemeClr val="bg1"/>
                </a:solidFill>
                <a:latin typeface="Arial Black" pitchFamily="34" charset="0"/>
              </a:rPr>
              <a:t>Art</a:t>
            </a:r>
            <a:r>
              <a:rPr lang="pt-BR" sz="2000" b="1" dirty="0">
                <a:solidFill>
                  <a:schemeClr val="bg1"/>
                </a:solidFill>
                <a:latin typeface="Arial Black" pitchFamily="34" charset="0"/>
              </a:rPr>
              <a:t>. 169.</a:t>
            </a:r>
            <a:r>
              <a:rPr lang="pt-BR" sz="2000" dirty="0">
                <a:solidFill>
                  <a:schemeClr val="bg1"/>
                </a:solidFill>
                <a:latin typeface="Arial Black" pitchFamily="34" charset="0"/>
              </a:rPr>
              <a:t> A DIME conterá, no mínimo, o seguinte: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Arial Black" pitchFamily="34" charset="0"/>
              </a:rPr>
              <a:t>I - relativamente aos lançamentos previstos no art. 168, I</a:t>
            </a: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chemeClr val="bg1"/>
                </a:solidFill>
                <a:latin typeface="Arial Black" pitchFamily="34" charset="0"/>
              </a:rPr>
              <a:t>...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000" i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r>
              <a:rPr lang="pt-BR" sz="2000" i="1" dirty="0">
                <a:solidFill>
                  <a:schemeClr val="bg1"/>
                </a:solidFill>
                <a:latin typeface="Arial Black" pitchFamily="34" charset="0"/>
              </a:rPr>
              <a:t>. o IPI incidente na entrada de matéria-prima e na saída de mercadorias;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000" i="1" dirty="0">
                <a:solidFill>
                  <a:schemeClr val="bg1"/>
                </a:solidFill>
                <a:latin typeface="Arial Black" pitchFamily="34" charset="0"/>
              </a:rPr>
              <a:t>4. a parcela do ICMS retido a título de substituição tributária, exceto quando se tratar de operação de saída à consumidor final;</a:t>
            </a:r>
          </a:p>
        </p:txBody>
      </p:sp>
    </p:spTree>
    <p:extLst>
      <p:ext uri="{BB962C8B-B14F-4D97-AF65-F5344CB8AC3E}">
        <p14:creationId xmlns:p14="http://schemas.microsoft.com/office/powerpoint/2010/main" val="39956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6" y="908720"/>
            <a:ext cx="8424934" cy="449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7545" y="556644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itchFamily="34" charset="0"/>
              </a:rPr>
              <a:t>JUSRISPRUDÊNCIA  STJ</a:t>
            </a:r>
            <a:endParaRPr lang="pt-BR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6" y="1556792"/>
            <a:ext cx="842493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latin typeface="Arial Black" pitchFamily="34" charset="0"/>
              </a:rPr>
              <a:t>RECURSO ESPECIAL Nº 151.327 - PR (1997/0072808-0)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latin typeface="Arial Black" pitchFamily="34" charset="0"/>
              </a:rPr>
              <a:t>RELATÓRIO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latin typeface="Arial Black" pitchFamily="34" charset="0"/>
              </a:rPr>
              <a:t>O EXMO. SR. MINISTRO FRANCISCO PEÇANHA MARTINS</a:t>
            </a:r>
            <a:r>
              <a:rPr lang="pt-BR" b="1" dirty="0" smtClean="0">
                <a:solidFill>
                  <a:schemeClr val="bg1"/>
                </a:solidFill>
                <a:latin typeface="Arial Black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Trata-se na origem de mandado de segurança impetrado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por Município </a:t>
            </a: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de Londrina objetivando fosse excluído dos cálculos de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apuração do </a:t>
            </a: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Fundo de Participação dos Municípios os valores das parcelas relativas 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a ICMS </a:t>
            </a: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retido pelo fornecedor, IPI, frete e seguro.</a:t>
            </a:r>
          </a:p>
        </p:txBody>
      </p:sp>
    </p:spTree>
    <p:extLst>
      <p:ext uri="{BB962C8B-B14F-4D97-AF65-F5344CB8AC3E}">
        <p14:creationId xmlns:p14="http://schemas.microsoft.com/office/powerpoint/2010/main" val="200016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7544" y="548680"/>
            <a:ext cx="8424936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latin typeface="Arial Black" pitchFamily="34" charset="0"/>
              </a:rPr>
              <a:t>RECURSO ESPECIAL Nº 151.327 - PR (1997/0072808-0)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0" y="1032444"/>
            <a:ext cx="8438290" cy="426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233243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8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35702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7544" y="692696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chemeClr val="bg1"/>
                </a:solidFill>
                <a:latin typeface="Arial Black" pitchFamily="34" charset="0"/>
              </a:rPr>
              <a:t>CONCEITOS</a:t>
            </a:r>
            <a:endParaRPr lang="pt-BR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1268760"/>
            <a:ext cx="8424936" cy="2233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 smtClean="0">
                <a:solidFill>
                  <a:schemeClr val="bg1"/>
                </a:solidFill>
                <a:latin typeface="Arial Black" pitchFamily="34" charset="0"/>
              </a:rPr>
              <a:t>“Substituição </a:t>
            </a:r>
            <a:r>
              <a:rPr lang="pt-BR" sz="1600" b="1" dirty="0">
                <a:solidFill>
                  <a:schemeClr val="bg1"/>
                </a:solidFill>
                <a:latin typeface="Arial Black" pitchFamily="34" charset="0"/>
              </a:rPr>
              <a:t>Tributária nas Operações </a:t>
            </a:r>
            <a:r>
              <a:rPr lang="pt-BR" sz="1600" b="1" dirty="0" err="1">
                <a:solidFill>
                  <a:schemeClr val="bg1"/>
                </a:solidFill>
                <a:latin typeface="Arial Black" pitchFamily="34" charset="0"/>
              </a:rPr>
              <a:t>Subseqüentes</a:t>
            </a:r>
            <a:r>
              <a:rPr lang="pt-BR" sz="1600" b="1" dirty="0">
                <a:solidFill>
                  <a:schemeClr val="bg1"/>
                </a:solidFill>
                <a:latin typeface="Arial Black" pitchFamily="34" charset="0"/>
              </a:rPr>
              <a:t> ou “para a frente”</a:t>
            </a:r>
            <a:r>
              <a:rPr lang="pt-BR" sz="1600" dirty="0">
                <a:solidFill>
                  <a:schemeClr val="bg1"/>
                </a:solidFill>
                <a:latin typeface="Arial Black" pitchFamily="34" charset="0"/>
              </a:rPr>
              <a:t>: Modalidade de responsabilidade tributária em que a legislação atribui a terceiro (substituto tributário), diverso do contribuinte (substituído), a responsabilidade de recolher o imposto relativo às operações </a:t>
            </a:r>
            <a:r>
              <a:rPr lang="pt-BR" sz="1600" dirty="0" err="1">
                <a:solidFill>
                  <a:schemeClr val="bg1"/>
                </a:solidFill>
                <a:latin typeface="Arial Black" pitchFamily="34" charset="0"/>
              </a:rPr>
              <a:t>subseqüentes</a:t>
            </a:r>
            <a:r>
              <a:rPr lang="pt-BR" sz="1600" dirty="0">
                <a:solidFill>
                  <a:schemeClr val="bg1"/>
                </a:solidFill>
                <a:latin typeface="Arial Black" pitchFamily="34" charset="0"/>
              </a:rPr>
              <a:t>, até o consumidor final</a:t>
            </a:r>
            <a:r>
              <a:rPr lang="pt-BR" sz="1600" dirty="0" smtClean="0">
                <a:solidFill>
                  <a:schemeClr val="bg1"/>
                </a:solidFill>
                <a:latin typeface="Arial Black" pitchFamily="34" charset="0"/>
              </a:rPr>
              <a:t>.”</a:t>
            </a:r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pt-BR" sz="1200" dirty="0" smtClean="0">
                <a:solidFill>
                  <a:schemeClr val="bg1"/>
                </a:solidFill>
                <a:latin typeface="Arial Black" pitchFamily="34" charset="0"/>
              </a:rPr>
              <a:t>(Informativo de Substituição Tributária SEF/SC)</a:t>
            </a:r>
            <a:endParaRPr lang="pt-B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22" name="Picture 2" descr="Resultado de imagem para desenho de indust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38437"/>
            <a:ext cx="1106959" cy="73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1053551" cy="74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m para desenho galpÃ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4143134"/>
            <a:ext cx="1106960" cy="73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3987892"/>
            <a:ext cx="1121127" cy="73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angulado 8"/>
          <p:cNvCxnSpPr/>
          <p:nvPr/>
        </p:nvCxnSpPr>
        <p:spPr>
          <a:xfrm flipV="1">
            <a:off x="1718519" y="4511760"/>
            <a:ext cx="1413321" cy="789448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do 10"/>
          <p:cNvCxnSpPr/>
          <p:nvPr/>
        </p:nvCxnSpPr>
        <p:spPr>
          <a:xfrm>
            <a:off x="4238800" y="4511760"/>
            <a:ext cx="1413320" cy="585268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do 12"/>
          <p:cNvCxnSpPr>
            <a:endCxn id="5128" idx="3"/>
          </p:cNvCxnSpPr>
          <p:nvPr/>
        </p:nvCxnSpPr>
        <p:spPr>
          <a:xfrm flipV="1">
            <a:off x="6705671" y="4356518"/>
            <a:ext cx="890665" cy="74051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9" name="Conector reto 5128"/>
          <p:cNvCxnSpPr/>
          <p:nvPr/>
        </p:nvCxnSpPr>
        <p:spPr>
          <a:xfrm flipV="1">
            <a:off x="1165039" y="3748390"/>
            <a:ext cx="11071" cy="1090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Conector reto 5130"/>
          <p:cNvCxnSpPr/>
          <p:nvPr/>
        </p:nvCxnSpPr>
        <p:spPr>
          <a:xfrm flipV="1">
            <a:off x="1176110" y="3746082"/>
            <a:ext cx="2398848" cy="23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CaixaDeTexto 5138"/>
          <p:cNvSpPr txBox="1"/>
          <p:nvPr/>
        </p:nvSpPr>
        <p:spPr>
          <a:xfrm>
            <a:off x="512339" y="4166481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ICMS</a:t>
            </a: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D/C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3563887" y="3561416"/>
            <a:ext cx="993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ICMS ST.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144" name="Conector reto 5143"/>
          <p:cNvCxnSpPr/>
          <p:nvPr/>
        </p:nvCxnSpPr>
        <p:spPr>
          <a:xfrm>
            <a:off x="4557364" y="3748390"/>
            <a:ext cx="34710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6" name="Conector de seta reta 5145"/>
          <p:cNvCxnSpPr/>
          <p:nvPr/>
        </p:nvCxnSpPr>
        <p:spPr>
          <a:xfrm>
            <a:off x="8028384" y="3748390"/>
            <a:ext cx="0" cy="2395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1723873" y="5284247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ICMS – D/C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3822951" y="4853526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ICMS D/C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6724654" y="5130358"/>
            <a:ext cx="894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ICMS D/C</a:t>
            </a:r>
          </a:p>
        </p:txBody>
      </p:sp>
    </p:spTree>
    <p:extLst>
      <p:ext uri="{BB962C8B-B14F-4D97-AF65-F5344CB8AC3E}">
        <p14:creationId xmlns:p14="http://schemas.microsoft.com/office/powerpoint/2010/main" val="15810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39" grpId="0"/>
      <p:bldP spid="52" grpId="0"/>
      <p:bldP spid="60" grpId="0"/>
      <p:bldP spid="6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702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7544" y="692696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 Black" pitchFamily="34" charset="0"/>
              </a:rPr>
              <a:t>SEGMENTOS SUJEITOS AO REGIME ICMS SUBSTITUIÇÃO TRIBUTÁRIA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45521"/>
              </p:ext>
            </p:extLst>
          </p:nvPr>
        </p:nvGraphicFramePr>
        <p:xfrm>
          <a:off x="467544" y="1700807"/>
          <a:ext cx="8424936" cy="3915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2468"/>
                <a:gridCol w="4212468"/>
              </a:tblGrid>
              <a:tr h="429519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Autopeças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Medicamentos de uso humano e outros produtos farmacêuticos para uso humano ou veterinário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81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Bebidas alcoólicas, exceto cerveja e chope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Papéis, plásticos, produtos cerâmicos e vidros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81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Cervejas, chopes, refrigerantes, águas e outras bebidas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Pneumáticos, câmaras de ar e protetores de borracha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81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Cigarros e outros produtos derivados do fumo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Produtos alimentícios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81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Cimentos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solidFill>
                            <a:schemeClr val="tx1"/>
                          </a:solidFill>
                          <a:effectLst/>
                        </a:rPr>
                        <a:t>Produtos de papelaria</a:t>
                      </a:r>
                      <a:endParaRPr lang="pt-BR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29519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Combustíveis e lubrificantes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Produtos de perfumaria e de higiene pessoal e cosméticos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29519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Energia elétrica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Produtos eletrônicos, eletroeletrônicos e eletrodomésticos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81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Ferramentas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Rações para animais domésticos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29519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Lâmpadas, reatores e starter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Sorvetes e preparados para fabricação de sorvetes em máquinas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81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Materiais de construção e congêneres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Tintas e vernizes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818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Materiais de limpeza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Veículos automotores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981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Materiais elétricos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Veículos de duas e três rodas motorizados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5181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Venda de mercadorias pelo sistema porta a porta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7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1322</Words>
  <Application>Microsoft Office PowerPoint</Application>
  <PresentationFormat>Apresentação na tela (4:3)</PresentationFormat>
  <Paragraphs>218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Evandro A. Muller</dc:creator>
  <cp:lastModifiedBy>Evandro A. Muller</cp:lastModifiedBy>
  <cp:revision>64</cp:revision>
  <dcterms:created xsi:type="dcterms:W3CDTF">2019-02-14T15:50:47Z</dcterms:created>
  <dcterms:modified xsi:type="dcterms:W3CDTF">2019-02-22T19:10:31Z</dcterms:modified>
</cp:coreProperties>
</file>