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1" r:id="rId2"/>
    <p:sldId id="272" r:id="rId3"/>
    <p:sldId id="273" r:id="rId4"/>
    <p:sldId id="274" r:id="rId5"/>
    <p:sldId id="275" r:id="rId6"/>
    <p:sldId id="276" r:id="rId7"/>
    <p:sldId id="277" r:id="rId8"/>
    <p:sldId id="283" r:id="rId9"/>
    <p:sldId id="279" r:id="rId10"/>
    <p:sldId id="281" r:id="rId11"/>
    <p:sldId id="282" r:id="rId12"/>
    <p:sldId id="27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2" d="100"/>
          <a:sy n="92" d="100"/>
        </p:scale>
        <p:origin x="-40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pt-BR" smtClean="0"/>
              <a:t>Clique para editar o título mestre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2/27/2019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pt-BR" smtClean="0"/>
              <a:t>Clique no ícone para adicionar uma imagem</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pt-BR" smtClean="0"/>
              <a:t>Clique para editar o título mestre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pt-BR" smtClean="0"/>
              <a:t>Clique para editar o título mestre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3" name="Date Placeholder 2"/>
          <p:cNvSpPr>
            <a:spLocks noGrp="1"/>
          </p:cNvSpPr>
          <p:nvPr>
            <p:ph type="dt" sz="half" idx="10"/>
          </p:nvPr>
        </p:nvSpPr>
        <p:spPr/>
        <p:txBody>
          <a:bodyPr/>
          <a:lstStyle/>
          <a:p>
            <a:fld id="{48A87A34-81AB-432B-8DAE-1953F412C126}" type="datetimeFigureOut">
              <a:rPr lang="en-US" dirty="0"/>
              <a:t>2/27/2019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pt-BR" smtClean="0"/>
              <a:t>Clique para editar o título mestre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t-BR" smtClean="0"/>
              <a:t>Clique no ícone para adicionar uma imagem</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t-BR" smtClean="0"/>
              <a:t>Clique no ícone para adicionar uma imagem</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t-BR" smtClean="0"/>
              <a:t>Clique no ícone para adicionar uma imagem</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3" name="Date Placeholder 2"/>
          <p:cNvSpPr>
            <a:spLocks noGrp="1"/>
          </p:cNvSpPr>
          <p:nvPr>
            <p:ph type="dt" sz="half" idx="10"/>
          </p:nvPr>
        </p:nvSpPr>
        <p:spPr/>
        <p:txBody>
          <a:bodyPr/>
          <a:lstStyle/>
          <a:p>
            <a:fld id="{48A87A34-81AB-432B-8DAE-1953F412C126}" type="datetimeFigureOut">
              <a:rPr lang="en-US" dirty="0"/>
              <a:t>2/27/2019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pt-BR" smtClean="0"/>
              <a:t>Clique para editar o título mestre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48A87A34-81AB-432B-8DAE-1953F412C126}" type="datetimeFigureOut">
              <a:rPr lang="en-US" dirty="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Content Placeholder 3"/>
          <p:cNvSpPr>
            <a:spLocks noGrp="1"/>
          </p:cNvSpPr>
          <p:nvPr>
            <p:ph sz="half" idx="2"/>
          </p:nvPr>
        </p:nvSpPr>
        <p:spPr>
          <a:xfrm>
            <a:off x="1141410" y="3073397"/>
            <a:ext cx="4878391" cy="2717801"/>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Content Placeholder 5"/>
          <p:cNvSpPr>
            <a:spLocks noGrp="1"/>
          </p:cNvSpPr>
          <p:nvPr>
            <p:ph sz="quarter" idx="4"/>
          </p:nvPr>
        </p:nvSpPr>
        <p:spPr>
          <a:xfrm>
            <a:off x="6172200" y="3073397"/>
            <a:ext cx="4875210" cy="2717801"/>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pt-BR" smtClean="0"/>
              <a:t>Clique para editar o título mestre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48A87A34-81AB-432B-8DAE-1953F412C126}" type="datetimeFigureOut">
              <a:rPr lang="en-US" dirty="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2/27/2019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legislacao.sef.sc.gov.br/legtrib_internet/html/Regulamentos/ICMS/RICMS_01_02_pas.htm#A2_art015_VIII" TargetMode="External"/><Relationship Id="rId2" Type="http://schemas.openxmlformats.org/officeDocument/2006/relationships/hyperlink" Target="http://legislacao.sef.sc.gov.br/legtrib_internet/html/Regulamentos/ICMS/RICMS_01_05_pas.htm#A5_art169_I_f_6" TargetMode="External"/><Relationship Id="rId1" Type="http://schemas.openxmlformats.org/officeDocument/2006/relationships/slideLayout" Target="../slideLayouts/slideLayout7.xml"/><Relationship Id="rId5" Type="http://schemas.openxmlformats.org/officeDocument/2006/relationships/hyperlink" Target="http://legislacao.sef.sc.gov.br/legtrib_internet/html/Regulamentos/ICMS/RICMS_01_02_pas.htm#A2_art015_XI" TargetMode="External"/><Relationship Id="rId4" Type="http://schemas.openxmlformats.org/officeDocument/2006/relationships/hyperlink" Target="http://legislacao.sef.sc.gov.br/legtrib_internet/html/Regulamentos/ICMS/RICMS_01_02_pas.htm#A2_art015_I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planalto.gov.br/ccivil_03/Constituicao/Constituicao.htm#art146" TargetMode="External"/><Relationship Id="rId2" Type="http://schemas.openxmlformats.org/officeDocument/2006/relationships/hyperlink" Target="http://www.planalto.gov.br/ccivil_03/leis/lcp/Lcp123.htm#art87" TargetMode="External"/><Relationship Id="rId1" Type="http://schemas.openxmlformats.org/officeDocument/2006/relationships/slideLayout" Target="../slideLayouts/slideLayout7.xml"/><Relationship Id="rId6" Type="http://schemas.openxmlformats.org/officeDocument/2006/relationships/hyperlink" Target="http://www.planalto.gov.br/ccivil_03/leis/lcp/Lcp158.htm" TargetMode="External"/><Relationship Id="rId5" Type="http://schemas.openxmlformats.org/officeDocument/2006/relationships/hyperlink" Target="http://www.planalto.gov.br/ccivil_03/leis/lcp/Lcp157.htm#art7" TargetMode="External"/><Relationship Id="rId4" Type="http://schemas.openxmlformats.org/officeDocument/2006/relationships/hyperlink" Target="http://www.planalto.gov.br/ccivil_03/leis/lcp/Lcp157.htm#art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legislacao.sef.sc.gov.br/legtrib_internet/html/Regulamentos/ICMS/RICMS_01_00_pas.htm#R01_art52A"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68941" y="1"/>
            <a:ext cx="11779624" cy="7171194"/>
          </a:xfrm>
          <a:prstGeom prst="rect">
            <a:avLst/>
          </a:prstGeom>
        </p:spPr>
        <p:txBody>
          <a:bodyPr wrap="square">
            <a:spAutoFit/>
          </a:bodyPr>
          <a:lstStyle/>
          <a:p>
            <a:pPr algn="ctr"/>
            <a:r>
              <a:rPr lang="pt-BR" sz="2800" b="1" dirty="0">
                <a:solidFill>
                  <a:schemeClr val="bg1"/>
                </a:solidFill>
              </a:rPr>
              <a:t>XV CICLO DE ESTUDOS SOBRE O MOVIMENTO ECONÔMICO DE SANTA </a:t>
            </a:r>
            <a:r>
              <a:rPr lang="pt-BR" sz="2800" b="1" dirty="0" smtClean="0">
                <a:solidFill>
                  <a:schemeClr val="bg1"/>
                </a:solidFill>
              </a:rPr>
              <a:t>CATARINA</a:t>
            </a:r>
          </a:p>
          <a:p>
            <a:pPr algn="ctr"/>
            <a:endParaRPr lang="pt-BR" sz="2800" b="1" dirty="0">
              <a:solidFill>
                <a:schemeClr val="bg1"/>
              </a:solidFill>
            </a:endParaRPr>
          </a:p>
          <a:p>
            <a:pPr algn="ctr"/>
            <a:endParaRPr lang="pt-BR" sz="2800" b="1" dirty="0" smtClean="0">
              <a:solidFill>
                <a:schemeClr val="bg1"/>
              </a:solidFill>
            </a:endParaRPr>
          </a:p>
          <a:p>
            <a:pPr algn="ctr"/>
            <a:endParaRPr lang="pt-BR" sz="2800" b="1" dirty="0">
              <a:solidFill>
                <a:schemeClr val="bg1"/>
              </a:solidFill>
            </a:endParaRPr>
          </a:p>
          <a:p>
            <a:endParaRPr lang="pt-BR" b="1" dirty="0" smtClean="0">
              <a:solidFill>
                <a:schemeClr val="bg1"/>
              </a:solidFill>
            </a:endParaRPr>
          </a:p>
          <a:p>
            <a:endParaRPr lang="pt-BR" b="1" dirty="0">
              <a:solidFill>
                <a:schemeClr val="bg1"/>
              </a:solidFill>
            </a:endParaRPr>
          </a:p>
          <a:p>
            <a:endParaRPr lang="pt-BR" b="1" dirty="0" smtClean="0">
              <a:solidFill>
                <a:schemeClr val="bg1"/>
              </a:solidFill>
            </a:endParaRPr>
          </a:p>
          <a:p>
            <a:pPr algn="ctr"/>
            <a:r>
              <a:rPr lang="pt-BR" sz="4400" b="1" i="1" dirty="0" smtClean="0">
                <a:solidFill>
                  <a:schemeClr val="bg1"/>
                </a:solidFill>
              </a:rPr>
              <a:t>AJUSTE 51021 – DECRETO 1182/2011 – IMPOSTOS A RECUPERAR - IMPACTOS</a:t>
            </a:r>
            <a:endParaRPr lang="pt-BR" sz="4400" b="1" i="1" dirty="0">
              <a:solidFill>
                <a:schemeClr val="bg1"/>
              </a:solidFill>
            </a:endParaRPr>
          </a:p>
          <a:p>
            <a:pPr algn="ctr"/>
            <a:endParaRPr lang="pt-BR" sz="4400" b="1" i="1" dirty="0" smtClean="0">
              <a:solidFill>
                <a:schemeClr val="bg1"/>
              </a:solidFill>
            </a:endParaRPr>
          </a:p>
          <a:p>
            <a:pPr algn="ctr"/>
            <a:endParaRPr lang="pt-BR" sz="4400" b="1" i="1" dirty="0">
              <a:solidFill>
                <a:schemeClr val="bg1"/>
              </a:solidFill>
            </a:endParaRPr>
          </a:p>
          <a:p>
            <a:r>
              <a:rPr lang="pt-BR" dirty="0">
                <a:solidFill>
                  <a:schemeClr val="bg1"/>
                </a:solidFill>
              </a:rPr>
              <a:t> </a:t>
            </a:r>
          </a:p>
          <a:p>
            <a:pPr algn="r"/>
            <a:r>
              <a:rPr lang="pt-BR" dirty="0"/>
              <a:t>   </a:t>
            </a:r>
            <a:r>
              <a:rPr lang="pt-BR" b="1" i="1" dirty="0">
                <a:solidFill>
                  <a:schemeClr val="bg1"/>
                </a:solidFill>
              </a:rPr>
              <a:t>FORIANÓPOLIS  25 A 26 DE FEVEREIRO DE 2019</a:t>
            </a:r>
            <a:endParaRPr lang="pt-BR" dirty="0">
              <a:solidFill>
                <a:schemeClr val="bg1"/>
              </a:solidFill>
            </a:endParaRPr>
          </a:p>
          <a:p>
            <a:pPr algn="r"/>
            <a:r>
              <a:rPr lang="pt-BR" b="1" i="1" dirty="0">
                <a:solidFill>
                  <a:schemeClr val="bg1"/>
                </a:solidFill>
              </a:rPr>
              <a:t>AGOSTINHO SENEM</a:t>
            </a:r>
            <a:endParaRPr lang="pt-BR" dirty="0">
              <a:solidFill>
                <a:schemeClr val="bg1"/>
              </a:solidFill>
            </a:endParaRPr>
          </a:p>
          <a:p>
            <a:pPr algn="r"/>
            <a:r>
              <a:rPr lang="pt-BR" b="1" i="1" dirty="0">
                <a:solidFill>
                  <a:schemeClr val="bg1"/>
                </a:solidFill>
              </a:rPr>
              <a:t>CONSULTOR TÉCNICO</a:t>
            </a:r>
            <a:r>
              <a:rPr lang="pt-BR" dirty="0">
                <a:solidFill>
                  <a:schemeClr val="bg1"/>
                </a:solidFill>
              </a:rPr>
              <a:t/>
            </a:r>
            <a:br>
              <a:rPr lang="pt-BR" dirty="0">
                <a:solidFill>
                  <a:schemeClr val="bg1"/>
                </a:solidFill>
              </a:rPr>
            </a:br>
            <a:endParaRPr lang="pt-BR" dirty="0"/>
          </a:p>
        </p:txBody>
      </p:sp>
    </p:spTree>
    <p:extLst>
      <p:ext uri="{BB962C8B-B14F-4D97-AF65-F5344CB8AC3E}">
        <p14:creationId xmlns:p14="http://schemas.microsoft.com/office/powerpoint/2010/main" val="640721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887218642"/>
              </p:ext>
            </p:extLst>
          </p:nvPr>
        </p:nvGraphicFramePr>
        <p:xfrm>
          <a:off x="0" y="0"/>
          <a:ext cx="12451644" cy="10432288"/>
        </p:xfrm>
        <a:graphic>
          <a:graphicData uri="http://schemas.openxmlformats.org/drawingml/2006/table">
            <a:tbl>
              <a:tblPr firstRow="1" firstCol="1" bandRow="1">
                <a:tableStyleId>{5C22544A-7EE6-4342-B048-85BDC9FD1C3A}</a:tableStyleId>
              </a:tblPr>
              <a:tblGrid>
                <a:gridCol w="4346222">
                  <a:extLst>
                    <a:ext uri="{9D8B030D-6E8A-4147-A177-3AD203B41FA5}">
                      <a16:colId xmlns="" xmlns:a16="http://schemas.microsoft.com/office/drawing/2014/main" val="328703192"/>
                    </a:ext>
                  </a:extLst>
                </a:gridCol>
                <a:gridCol w="4651022">
                  <a:extLst>
                    <a:ext uri="{9D8B030D-6E8A-4147-A177-3AD203B41FA5}">
                      <a16:colId xmlns="" xmlns:a16="http://schemas.microsoft.com/office/drawing/2014/main" val="2356279634"/>
                    </a:ext>
                  </a:extLst>
                </a:gridCol>
                <a:gridCol w="3454400">
                  <a:extLst>
                    <a:ext uri="{9D8B030D-6E8A-4147-A177-3AD203B41FA5}">
                      <a16:colId xmlns="" xmlns:a16="http://schemas.microsoft.com/office/drawing/2014/main" val="2922315286"/>
                    </a:ext>
                  </a:extLst>
                </a:gridCol>
              </a:tblGrid>
              <a:tr h="6789897">
                <a:tc>
                  <a:txBody>
                    <a:bodyPr/>
                    <a:lstStyle/>
                    <a:p>
                      <a:pPr algn="just"/>
                      <a:r>
                        <a:rPr lang="pt-BR" sz="1400" dirty="0">
                          <a:effectLst/>
                        </a:rPr>
                        <a:t>“</a:t>
                      </a:r>
                    </a:p>
                    <a:p>
                      <a:pPr algn="just"/>
                      <a:r>
                        <a:rPr lang="pt-BR" sz="1400" dirty="0">
                          <a:solidFill>
                            <a:schemeClr val="bg1"/>
                          </a:solidFill>
                          <a:effectLst/>
                        </a:rPr>
                        <a:t>ALTERAÇÃO 3.104 – O </a:t>
                      </a:r>
                      <a:r>
                        <a:rPr lang="pt-BR" sz="1400" u="sng" dirty="0">
                          <a:solidFill>
                            <a:schemeClr val="bg1"/>
                          </a:solidFill>
                          <a:effectLst/>
                          <a:hlinkClick r:id="rId2"/>
                        </a:rPr>
                        <a:t>item 6</a:t>
                      </a:r>
                      <a:r>
                        <a:rPr lang="pt-BR" sz="1400" dirty="0">
                          <a:solidFill>
                            <a:schemeClr val="bg1"/>
                          </a:solidFill>
                          <a:effectLst/>
                        </a:rPr>
                        <a:t> da alínea “f” do inciso I do art. 169 do Anexo 5 passa a vigorar com a seguinte redação:</a:t>
                      </a:r>
                    </a:p>
                    <a:p>
                      <a:pPr algn="just"/>
                      <a:r>
                        <a:rPr lang="pt-BR" sz="1400" dirty="0">
                          <a:solidFill>
                            <a:schemeClr val="bg1"/>
                          </a:solidFill>
                          <a:effectLst/>
                        </a:rPr>
                        <a:t>“Art. 169. ...................................................................</a:t>
                      </a:r>
                    </a:p>
                    <a:p>
                      <a:pPr algn="just"/>
                      <a:r>
                        <a:rPr lang="pt-BR" sz="1400" dirty="0">
                          <a:solidFill>
                            <a:schemeClr val="bg1"/>
                          </a:solidFill>
                          <a:effectLst/>
                        </a:rPr>
                        <a:t>I – ...............................................................................</a:t>
                      </a:r>
                    </a:p>
                    <a:p>
                      <a:pPr algn="just"/>
                      <a:r>
                        <a:rPr lang="pt-BR" sz="1400" dirty="0">
                          <a:solidFill>
                            <a:schemeClr val="bg1"/>
                          </a:solidFill>
                          <a:effectLst/>
                        </a:rPr>
                        <a:t>....................................................................................</a:t>
                      </a:r>
                    </a:p>
                    <a:p>
                      <a:pPr algn="just"/>
                      <a:r>
                        <a:rPr lang="pt-BR" sz="1400" dirty="0">
                          <a:solidFill>
                            <a:schemeClr val="bg1"/>
                          </a:solidFill>
                          <a:effectLst/>
                        </a:rPr>
                        <a:t>f) .................................................................................</a:t>
                      </a:r>
                    </a:p>
                    <a:p>
                      <a:pPr algn="just"/>
                      <a:r>
                        <a:rPr lang="pt-BR" sz="1400" dirty="0">
                          <a:solidFill>
                            <a:schemeClr val="bg1"/>
                          </a:solidFill>
                          <a:effectLst/>
                        </a:rPr>
                        <a:t>....................................................................................</a:t>
                      </a:r>
                    </a:p>
                    <a:p>
                      <a:pPr algn="just"/>
                      <a:r>
                        <a:rPr lang="pt-BR" sz="1400" dirty="0">
                          <a:effectLst/>
                        </a:rPr>
                        <a:t>6</a:t>
                      </a:r>
                      <a:r>
                        <a:rPr lang="pt-BR" sz="1400" dirty="0">
                          <a:solidFill>
                            <a:schemeClr val="bg1"/>
                          </a:solidFill>
                          <a:effectLst/>
                        </a:rPr>
                        <a:t>. o valor dos tributos incidentes na entrada de matérias-primas, mercadorias e serviços contabilizados como tributos estadual e federal a recuperar, e que não integrem o valor contábil nas saídas subsequentes de mercadorias de produção própria ou adquirido de terceiros para revenda, exceto quando se tratar de saída com retorno efetivo;</a:t>
                      </a:r>
                    </a:p>
                    <a:p>
                      <a:pPr algn="just"/>
                      <a:r>
                        <a:rPr lang="pt-BR" sz="1400" dirty="0">
                          <a:solidFill>
                            <a:schemeClr val="bg1"/>
                          </a:solidFill>
                          <a:effectLst/>
                        </a:rPr>
                        <a:t>...................................................................................”</a:t>
                      </a:r>
                    </a:p>
                    <a:p>
                      <a:pPr algn="just"/>
                      <a:r>
                        <a:rPr lang="pt-BR" sz="1400" dirty="0">
                          <a:solidFill>
                            <a:schemeClr val="bg1"/>
                          </a:solidFill>
                          <a:effectLst/>
                        </a:rPr>
                        <a:t>ALTERAÇÃO 3.105 – Ficam revogados os </a:t>
                      </a:r>
                      <a:r>
                        <a:rPr lang="pt-BR" sz="1400" u="sng" dirty="0">
                          <a:solidFill>
                            <a:schemeClr val="bg1"/>
                          </a:solidFill>
                          <a:effectLst/>
                          <a:hlinkClick r:id="rId3"/>
                        </a:rPr>
                        <a:t>incisos VIII</a:t>
                      </a:r>
                      <a:r>
                        <a:rPr lang="pt-BR" sz="1400" dirty="0">
                          <a:solidFill>
                            <a:schemeClr val="bg1"/>
                          </a:solidFill>
                          <a:effectLst/>
                        </a:rPr>
                        <a:t>,</a:t>
                      </a:r>
                      <a:r>
                        <a:rPr lang="pt-BR" sz="1400" u="sng" dirty="0">
                          <a:solidFill>
                            <a:schemeClr val="bg1"/>
                          </a:solidFill>
                          <a:effectLst/>
                          <a:hlinkClick r:id="rId4"/>
                        </a:rPr>
                        <a:t> IX</a:t>
                      </a:r>
                      <a:r>
                        <a:rPr lang="pt-BR" sz="1400" dirty="0">
                          <a:solidFill>
                            <a:schemeClr val="bg1"/>
                          </a:solidFill>
                          <a:effectLst/>
                        </a:rPr>
                        <a:t> e </a:t>
                      </a:r>
                      <a:r>
                        <a:rPr lang="pt-BR" sz="1400" u="sng" dirty="0">
                          <a:solidFill>
                            <a:schemeClr val="bg1"/>
                          </a:solidFill>
                          <a:effectLst/>
                          <a:hlinkClick r:id="rId5"/>
                        </a:rPr>
                        <a:t>XI</a:t>
                      </a:r>
                      <a:r>
                        <a:rPr lang="pt-BR" sz="1400" dirty="0">
                          <a:solidFill>
                            <a:schemeClr val="bg1"/>
                          </a:solidFill>
                          <a:effectLst/>
                        </a:rPr>
                        <a:t> do art. 15 do Anexo 2.</a:t>
                      </a:r>
                    </a:p>
                    <a:p>
                      <a:pPr algn="just">
                        <a:lnSpc>
                          <a:spcPct val="115000"/>
                        </a:lnSpc>
                        <a:spcAft>
                          <a:spcPts val="1000"/>
                        </a:spcAft>
                      </a:pPr>
                      <a:r>
                        <a:rPr lang="pt-BR" sz="1400" dirty="0">
                          <a:solidFill>
                            <a:schemeClr val="bg1"/>
                          </a:solidFill>
                          <a:effectLst/>
                        </a:rPr>
                        <a:t> </a:t>
                      </a:r>
                      <a:endParaRPr lang="pt-B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901" marR="18901" marT="0" marB="0"/>
                </a:tc>
                <a:tc>
                  <a:txBody>
                    <a:bodyPr/>
                    <a:lstStyle/>
                    <a:p>
                      <a:pPr algn="just"/>
                      <a:r>
                        <a:rPr lang="pt-BR" sz="1400" dirty="0">
                          <a:effectLst/>
                        </a:rPr>
                        <a:t> </a:t>
                      </a:r>
                    </a:p>
                    <a:p>
                      <a:pPr algn="just"/>
                      <a:r>
                        <a:rPr lang="pt-BR" sz="1400" dirty="0">
                          <a:solidFill>
                            <a:schemeClr val="accent3"/>
                          </a:solidFill>
                          <a:effectLst/>
                        </a:rPr>
                        <a:t>ALTERAÇÃO........ – O </a:t>
                      </a:r>
                      <a:r>
                        <a:rPr lang="pt-BR" sz="1400" u="sng" dirty="0">
                          <a:solidFill>
                            <a:schemeClr val="accent3"/>
                          </a:solidFill>
                          <a:effectLst/>
                          <a:hlinkClick r:id="rId2"/>
                        </a:rPr>
                        <a:t>item 6</a:t>
                      </a:r>
                      <a:r>
                        <a:rPr lang="pt-BR" sz="1400" dirty="0">
                          <a:solidFill>
                            <a:schemeClr val="accent3"/>
                          </a:solidFill>
                          <a:effectLst/>
                        </a:rPr>
                        <a:t> da alínea “f” do inciso I do art. 169 do Anexo 5 passa a vigorar com a seguinte redação e serão acrescidos os itens 7 e 8</a:t>
                      </a:r>
                    </a:p>
                    <a:p>
                      <a:pPr algn="just"/>
                      <a:r>
                        <a:rPr lang="pt-BR" sz="1400" dirty="0">
                          <a:solidFill>
                            <a:schemeClr val="accent3"/>
                          </a:solidFill>
                          <a:effectLst/>
                        </a:rPr>
                        <a:t>“Art. 169. ...................................................................</a:t>
                      </a:r>
                    </a:p>
                    <a:p>
                      <a:pPr algn="just"/>
                      <a:r>
                        <a:rPr lang="pt-BR" sz="1400" dirty="0">
                          <a:solidFill>
                            <a:schemeClr val="accent3"/>
                          </a:solidFill>
                          <a:effectLst/>
                        </a:rPr>
                        <a:t>I – ...............................................................................</a:t>
                      </a:r>
                    </a:p>
                    <a:p>
                      <a:pPr algn="just"/>
                      <a:r>
                        <a:rPr lang="pt-BR" sz="1400" dirty="0">
                          <a:solidFill>
                            <a:schemeClr val="accent3"/>
                          </a:solidFill>
                          <a:effectLst/>
                        </a:rPr>
                        <a:t>....................................................................................</a:t>
                      </a:r>
                    </a:p>
                    <a:p>
                      <a:pPr algn="just"/>
                      <a:r>
                        <a:rPr lang="pt-BR" sz="1400" dirty="0">
                          <a:solidFill>
                            <a:schemeClr val="accent3"/>
                          </a:solidFill>
                          <a:effectLst/>
                        </a:rPr>
                        <a:t>f) .................................................................................</a:t>
                      </a:r>
                    </a:p>
                    <a:p>
                      <a:pPr algn="just"/>
                      <a:r>
                        <a:rPr lang="pt-BR" sz="1400" dirty="0">
                          <a:solidFill>
                            <a:schemeClr val="accent3"/>
                          </a:solidFill>
                          <a:effectLst/>
                        </a:rPr>
                        <a:t>....................................................................................</a:t>
                      </a:r>
                    </a:p>
                    <a:p>
                      <a:pPr algn="just">
                        <a:lnSpc>
                          <a:spcPct val="115000"/>
                        </a:lnSpc>
                        <a:spcAft>
                          <a:spcPts val="1000"/>
                        </a:spcAft>
                      </a:pPr>
                      <a:r>
                        <a:rPr lang="pt-BR" sz="1400" dirty="0">
                          <a:effectLst/>
                        </a:rPr>
                        <a:t>6</a:t>
                      </a:r>
                      <a:r>
                        <a:rPr lang="pt-BR" sz="1400" dirty="0">
                          <a:solidFill>
                            <a:schemeClr val="accent3"/>
                          </a:solidFill>
                          <a:effectLst/>
                        </a:rPr>
                        <a:t>. o valor dos tributos incidentes nas entradas de matérias-primas, mercadorias e serviços contabilizados como tributos estadual e federal a recuperar, e que não integrem o valor contábil nas saídas subsequentes de mercadorias de produção própria ou adquirido de terceiros para revenda, na condição de transferência para comercialização ou para industrialização, exceto quando se tratar de saída com retorno efetivo ou para fins de exportação</a:t>
                      </a:r>
                      <a:r>
                        <a:rPr lang="pt-BR" sz="1400" dirty="0">
                          <a:effectLst/>
                        </a:rPr>
                        <a:t>.</a:t>
                      </a:r>
                    </a:p>
                    <a:p>
                      <a:pPr algn="just">
                        <a:lnSpc>
                          <a:spcPct val="115000"/>
                        </a:lnSpc>
                        <a:spcAft>
                          <a:spcPts val="1000"/>
                        </a:spcAft>
                      </a:pPr>
                      <a:r>
                        <a:rPr lang="pt-BR" sz="1400" dirty="0">
                          <a:effectLst/>
                        </a:rPr>
                        <a:t> </a:t>
                      </a:r>
                    </a:p>
                    <a:p>
                      <a:pPr algn="just">
                        <a:lnSpc>
                          <a:spcPct val="115000"/>
                        </a:lnSpc>
                        <a:spcAft>
                          <a:spcPts val="1000"/>
                        </a:spcAft>
                      </a:pPr>
                      <a:r>
                        <a:rPr lang="pt-BR" sz="1400" dirty="0">
                          <a:effectLst/>
                        </a:rPr>
                        <a:t> </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8901" marR="18901" marT="0" marB="0"/>
                </a:tc>
                <a:tc>
                  <a:txBody>
                    <a:bodyPr/>
                    <a:lstStyle/>
                    <a:p>
                      <a:pPr algn="just">
                        <a:lnSpc>
                          <a:spcPct val="115000"/>
                        </a:lnSpc>
                        <a:spcAft>
                          <a:spcPts val="1000"/>
                        </a:spcAft>
                      </a:pPr>
                      <a:r>
                        <a:rPr lang="pt-BR" sz="1400" dirty="0">
                          <a:solidFill>
                            <a:schemeClr val="bg1"/>
                          </a:solidFill>
                          <a:effectLst/>
                        </a:rPr>
                        <a:t>É plenamente defensável o direito dos Municípios  obterem valor adicionado das operações ocorridas em seu território para usufruírem  da quota parte constitucional do ICMS.  Em ocorrendo operações  onde as  saídas, que ocorrem especial como transferências entre  estabelecimentos da mesmo grupo empresarial, cuja  apuração dos tributos é feita de forma centralizada,  serem de valor a menor das  entradas, face a não inclusão dos mesmos, no valor  contábil, informação esta utilizada para calcular o valor adicionado, o mecanismo de se excluir  o valor dos tributos a recuperar das correspondentes mercadorias, faz com que o Município não seja prejudicado. Portanto assim se pratica  justiça com o cálculo do valor adicionado  coerente, e também ocorrerá distribuição de cota parte do </a:t>
                      </a:r>
                      <a:r>
                        <a:rPr lang="pt-BR" sz="1400" dirty="0" err="1">
                          <a:solidFill>
                            <a:schemeClr val="bg1"/>
                          </a:solidFill>
                          <a:effectLst/>
                        </a:rPr>
                        <a:t>icms</a:t>
                      </a:r>
                      <a:r>
                        <a:rPr lang="pt-BR" sz="1400" dirty="0">
                          <a:solidFill>
                            <a:schemeClr val="bg1"/>
                          </a:solidFill>
                          <a:effectLst/>
                        </a:rPr>
                        <a:t> justa ao Município onde as hipóteses ocorrerem. São excetuadas as operações quando haverá retorno  efetivo das mercadorias  pois  elas serão objetos de  saídas  normais no estabelecimento originário, como também  aquelas mercadorias  que se destinarem  as  exportações. Estas últimas não há inclusão de tributos no valor contábil pelo fato de que não se exporta tributo, qual seja uma  praxe do comércio internacional.</a:t>
                      </a:r>
                    </a:p>
                    <a:p>
                      <a:pPr algn="just">
                        <a:lnSpc>
                          <a:spcPct val="115000"/>
                        </a:lnSpc>
                        <a:spcAft>
                          <a:spcPts val="1000"/>
                        </a:spcAft>
                      </a:pPr>
                      <a:r>
                        <a:rPr lang="pt-BR" sz="1400" dirty="0">
                          <a:solidFill>
                            <a:schemeClr val="bg1"/>
                          </a:solidFill>
                          <a:effectLst/>
                        </a:rPr>
                        <a:t>O  efeito que o Decreto original vem causando  tem se demonstrado preocupante.  Para se ter uma ideia,   os valores lançados nos campos 51021 das DIMES, em 2017 atingiu um montante de 3,9 milhões, segundo dados  da SEF/SC. Esse mecanismo  chegou  a causa um decréscimos  de receita em grande parte dos  pequenos Municípios catarinenses. Discussões no âmbito do CONFAZ- M  sugeriu-se encaminhamento de  reformulação do ato, porém nada de efetivo fora feito.</a:t>
                      </a:r>
                      <a:endParaRPr lang="pt-B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901" marR="18901" marT="0" marB="0"/>
                </a:tc>
                <a:extLst>
                  <a:ext uri="{0D108BD9-81ED-4DB2-BD59-A6C34878D82A}">
                    <a16:rowId xmlns="" xmlns:a16="http://schemas.microsoft.com/office/drawing/2014/main" val="3374507360"/>
                  </a:ext>
                </a:extLst>
              </a:tr>
            </a:tbl>
          </a:graphicData>
        </a:graphic>
      </p:graphicFrame>
    </p:spTree>
    <p:extLst>
      <p:ext uri="{BB962C8B-B14F-4D97-AF65-F5344CB8AC3E}">
        <p14:creationId xmlns:p14="http://schemas.microsoft.com/office/powerpoint/2010/main" val="2520659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1912421524"/>
              </p:ext>
            </p:extLst>
          </p:nvPr>
        </p:nvGraphicFramePr>
        <p:xfrm>
          <a:off x="2957689" y="0"/>
          <a:ext cx="9234311" cy="7607892"/>
        </p:xfrm>
        <a:graphic>
          <a:graphicData uri="http://schemas.openxmlformats.org/drawingml/2006/table">
            <a:tbl>
              <a:tblPr firstRow="1" firstCol="1" bandRow="1">
                <a:tableStyleId>{5C22544A-7EE6-4342-B048-85BDC9FD1C3A}</a:tableStyleId>
              </a:tblPr>
              <a:tblGrid>
                <a:gridCol w="5068711">
                  <a:extLst>
                    <a:ext uri="{9D8B030D-6E8A-4147-A177-3AD203B41FA5}">
                      <a16:colId xmlns="" xmlns:a16="http://schemas.microsoft.com/office/drawing/2014/main" val="3837090993"/>
                    </a:ext>
                  </a:extLst>
                </a:gridCol>
                <a:gridCol w="4165600">
                  <a:extLst>
                    <a:ext uri="{9D8B030D-6E8A-4147-A177-3AD203B41FA5}">
                      <a16:colId xmlns="" xmlns:a16="http://schemas.microsoft.com/office/drawing/2014/main" val="595671612"/>
                    </a:ext>
                  </a:extLst>
                </a:gridCol>
              </a:tblGrid>
              <a:tr h="4426022">
                <a:tc>
                  <a:txBody>
                    <a:bodyPr/>
                    <a:lstStyle/>
                    <a:p>
                      <a:pPr algn="just">
                        <a:lnSpc>
                          <a:spcPct val="115000"/>
                        </a:lnSpc>
                        <a:spcAft>
                          <a:spcPts val="1000"/>
                        </a:spcAft>
                      </a:pPr>
                      <a:r>
                        <a:rPr lang="pt-BR" sz="1400" dirty="0">
                          <a:solidFill>
                            <a:schemeClr val="accent3"/>
                          </a:solidFill>
                          <a:effectLst/>
                        </a:rPr>
                        <a:t>7.os correspondentes valores de tributos estaduais e federais a recuperar,  não integrantes do valor  contábil por ocasião das saídas de mercadorias, objeto  do item anterior, serão acrescidos nas entradas dos estabelecimentos destinatários, exceto  se as mercadorias  retornarem ao estabelecimento de origem ou se destinarem a exportação.</a:t>
                      </a:r>
                    </a:p>
                    <a:p>
                      <a:pPr>
                        <a:lnSpc>
                          <a:spcPct val="115000"/>
                        </a:lnSpc>
                        <a:spcAft>
                          <a:spcPts val="1000"/>
                        </a:spcAft>
                      </a:pPr>
                      <a:r>
                        <a:rPr lang="pt-BR" sz="1400" dirty="0">
                          <a:solidFill>
                            <a:schemeClr val="accent3"/>
                          </a:solidFill>
                          <a:effectLst/>
                        </a:rPr>
                        <a:t> </a:t>
                      </a:r>
                      <a:endParaRPr lang="pt-BR" sz="14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a:txBody>
                  <a:tcPr marL="45413" marR="45413" marT="0" marB="0"/>
                </a:tc>
                <a:tc>
                  <a:txBody>
                    <a:bodyPr/>
                    <a:lstStyle/>
                    <a:p>
                      <a:pPr algn="just">
                        <a:lnSpc>
                          <a:spcPct val="115000"/>
                        </a:lnSpc>
                        <a:spcAft>
                          <a:spcPts val="1000"/>
                        </a:spcAft>
                      </a:pPr>
                      <a:r>
                        <a:rPr lang="pt-BR" sz="1400" dirty="0">
                          <a:effectLst/>
                        </a:rPr>
                        <a:t> </a:t>
                      </a:r>
                      <a:r>
                        <a:rPr lang="pt-BR" sz="1400" dirty="0">
                          <a:solidFill>
                            <a:schemeClr val="bg1"/>
                          </a:solidFill>
                          <a:effectLst/>
                        </a:rPr>
                        <a:t>Na hipótese  das mercadorias  saírem  dos estabelecimentos sem os valores  dos impostos  e assim  causam prejuízos aos Municípios  e assim se  quer corrigir as distorções conforme item 6, é verdade que  essas mercadorias  são registradas como entradas nos estabelecimentos destinatários com valores a menor, ou seja, sem os  respectivos tributos. Ora se a mercadoria não retornará a sua origem, ela sairá do estabelecimento destinatário, com tributos e a margem de contribuição e assim formará um valor adicionado, que pertence ao estabelecimento de origem . Se não houver um acréscimo nas entradas do estabelecimento destinatário, estaremos, gerando valor adicionado  em duplicidade, sobre as mesmas operações, quais sejam, na origem pela exclusão  dos tributos a recuperar  diminuindo assim as  entradas, e no destino, pelo fato que os correspondentes valores não forem aumentadas nas entradas. Isso ocorre dentro do mesmo grupo empresarial e é factível de se operar essas exclusões e acréscimos. </a:t>
                      </a:r>
                      <a:endParaRPr lang="pt-B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413" marR="45413" marT="0" marB="0"/>
                </a:tc>
                <a:extLst>
                  <a:ext uri="{0D108BD9-81ED-4DB2-BD59-A6C34878D82A}">
                    <a16:rowId xmlns="" xmlns:a16="http://schemas.microsoft.com/office/drawing/2014/main" val="349352309"/>
                  </a:ext>
                </a:extLst>
              </a:tr>
              <a:tr h="1330550">
                <a:tc>
                  <a:txBody>
                    <a:bodyPr/>
                    <a:lstStyle/>
                    <a:p>
                      <a:pPr algn="just">
                        <a:lnSpc>
                          <a:spcPct val="115000"/>
                        </a:lnSpc>
                        <a:spcAft>
                          <a:spcPts val="1000"/>
                        </a:spcAft>
                      </a:pPr>
                      <a:r>
                        <a:rPr lang="pt-BR" sz="1400" dirty="0">
                          <a:solidFill>
                            <a:schemeClr val="accent3"/>
                          </a:solidFill>
                          <a:effectLst/>
                        </a:rPr>
                        <a:t>8. os valores dos tributos a recuperar,   hipóteses previstas nos itens 6 e 7, serão declarados pelos  </a:t>
                      </a:r>
                      <a:r>
                        <a:rPr lang="pt-BR" sz="1400" dirty="0" smtClean="0">
                          <a:solidFill>
                            <a:schemeClr val="accent3"/>
                          </a:solidFill>
                          <a:effectLst/>
                        </a:rPr>
                        <a:t>estabelecimentos </a:t>
                      </a:r>
                      <a:r>
                        <a:rPr lang="pt-BR" sz="1400" smtClean="0">
                          <a:solidFill>
                            <a:schemeClr val="accent3"/>
                          </a:solidFill>
                          <a:effectLst/>
                        </a:rPr>
                        <a:t>de</a:t>
                      </a:r>
                      <a:r>
                        <a:rPr lang="pt-BR" sz="1400" baseline="0" smtClean="0">
                          <a:solidFill>
                            <a:schemeClr val="accent3"/>
                          </a:solidFill>
                          <a:effectLst/>
                        </a:rPr>
                        <a:t> destino</a:t>
                      </a:r>
                      <a:r>
                        <a:rPr lang="pt-BR" sz="1400" smtClean="0">
                          <a:solidFill>
                            <a:schemeClr val="accent3"/>
                          </a:solidFill>
                          <a:effectLst/>
                        </a:rPr>
                        <a:t>,  </a:t>
                      </a:r>
                      <a:r>
                        <a:rPr lang="pt-BR" sz="1400" dirty="0">
                          <a:solidFill>
                            <a:schemeClr val="accent3"/>
                          </a:solidFill>
                          <a:effectLst/>
                        </a:rPr>
                        <a:t>porém  validados para o cálculo do valor adicionado se comprovados com  documentos fiscais, através de recurso administrativo.</a:t>
                      </a:r>
                    </a:p>
                    <a:p>
                      <a:pPr>
                        <a:lnSpc>
                          <a:spcPct val="115000"/>
                        </a:lnSpc>
                        <a:spcAft>
                          <a:spcPts val="1000"/>
                        </a:spcAft>
                      </a:pPr>
                      <a:r>
                        <a:rPr lang="pt-BR" sz="1400" dirty="0">
                          <a:effectLst/>
                        </a:rPr>
                        <a:t> </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413" marR="45413" marT="0" marB="0"/>
                </a:tc>
                <a:tc>
                  <a:txBody>
                    <a:bodyPr/>
                    <a:lstStyle/>
                    <a:p>
                      <a:pPr algn="just">
                        <a:lnSpc>
                          <a:spcPct val="115000"/>
                        </a:lnSpc>
                        <a:spcAft>
                          <a:spcPts val="1000"/>
                        </a:spcAft>
                      </a:pPr>
                      <a:r>
                        <a:rPr lang="pt-BR" sz="1400" dirty="0">
                          <a:effectLst/>
                        </a:rPr>
                        <a:t>Se faz necessária a devida comprovação dos valores com documentos fiscais em processo devidamente instruído pelo Município requerente, haja vista que  parte  desses dados não contam da escrituração fiscal do </a:t>
                      </a:r>
                      <a:r>
                        <a:rPr lang="pt-BR" sz="1400" dirty="0" err="1">
                          <a:effectLst/>
                        </a:rPr>
                        <a:t>icms</a:t>
                      </a:r>
                      <a:r>
                        <a:rPr lang="pt-BR" sz="1400" dirty="0">
                          <a:effectLst/>
                        </a:rPr>
                        <a:t> como é o caso de tributos federais a recuperar.</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413" marR="45413" marT="0" marB="0"/>
                </a:tc>
                <a:extLst>
                  <a:ext uri="{0D108BD9-81ED-4DB2-BD59-A6C34878D82A}">
                    <a16:rowId xmlns="" xmlns:a16="http://schemas.microsoft.com/office/drawing/2014/main" val="1951274708"/>
                  </a:ext>
                </a:extLst>
              </a:tr>
              <a:tr h="1101428">
                <a:tc>
                  <a:txBody>
                    <a:bodyPr/>
                    <a:lstStyle/>
                    <a:p>
                      <a:r>
                        <a:rPr lang="pt-BR" sz="1400" dirty="0">
                          <a:solidFill>
                            <a:schemeClr val="accent3"/>
                          </a:solidFill>
                          <a:effectLst/>
                        </a:rPr>
                        <a:t>Art. 2º Este Decreto entra em vigor na data de sua publicação, com  efeitos retroativos a 1º de janeiro de setembro de 2018.</a:t>
                      </a:r>
                    </a:p>
                    <a:p>
                      <a:r>
                        <a:rPr lang="pt-BR" sz="1400" dirty="0">
                          <a:solidFill>
                            <a:schemeClr val="accent3"/>
                          </a:solidFill>
                          <a:effectLst/>
                        </a:rPr>
                        <a:t>Florianópolis, ..........</a:t>
                      </a:r>
                    </a:p>
                    <a:p>
                      <a:r>
                        <a:rPr lang="pt-BR" sz="1400" dirty="0">
                          <a:solidFill>
                            <a:schemeClr val="accent3"/>
                          </a:solidFill>
                          <a:effectLst/>
                        </a:rPr>
                        <a:t> GOVERNADOR</a:t>
                      </a:r>
                    </a:p>
                    <a:p>
                      <a:r>
                        <a:rPr lang="pt-BR" sz="1400" dirty="0">
                          <a:effectLst/>
                        </a:rPr>
                        <a:t> </a:t>
                      </a:r>
                      <a:endParaRPr lang="pt-B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413" marR="45413" marT="0" marB="0"/>
                </a:tc>
                <a:tc>
                  <a:txBody>
                    <a:bodyPr/>
                    <a:lstStyle/>
                    <a:p>
                      <a:pPr>
                        <a:lnSpc>
                          <a:spcPct val="115000"/>
                        </a:lnSpc>
                        <a:spcAft>
                          <a:spcPts val="1000"/>
                        </a:spcAft>
                      </a:pPr>
                      <a:r>
                        <a:rPr lang="pt-BR" sz="1400" dirty="0">
                          <a:effectLst/>
                        </a:rPr>
                        <a:t> </a:t>
                      </a:r>
                      <a:endParaRPr lang="pt-B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5413" marR="45413" marT="0" marB="0"/>
                </a:tc>
                <a:extLst>
                  <a:ext uri="{0D108BD9-81ED-4DB2-BD59-A6C34878D82A}">
                    <a16:rowId xmlns="" xmlns:a16="http://schemas.microsoft.com/office/drawing/2014/main" val="1225350502"/>
                  </a:ext>
                </a:extLst>
              </a:tr>
            </a:tbl>
          </a:graphicData>
        </a:graphic>
      </p:graphicFrame>
    </p:spTree>
    <p:extLst>
      <p:ext uri="{BB962C8B-B14F-4D97-AF65-F5344CB8AC3E}">
        <p14:creationId xmlns:p14="http://schemas.microsoft.com/office/powerpoint/2010/main" val="2339057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753324" y="3244334"/>
            <a:ext cx="5750292" cy="707886"/>
          </a:xfrm>
          <a:prstGeom prst="rect">
            <a:avLst/>
          </a:prstGeom>
        </p:spPr>
        <p:txBody>
          <a:bodyPr wrap="none">
            <a:spAutoFit/>
          </a:bodyPr>
          <a:lstStyle/>
          <a:p>
            <a:r>
              <a:rPr lang="pt-BR" sz="4000" b="1" dirty="0">
                <a:solidFill>
                  <a:schemeClr val="bg1"/>
                </a:solidFill>
              </a:rPr>
              <a:t>OBRIGADO!!!!!!!!!!!!!!!!</a:t>
            </a:r>
          </a:p>
        </p:txBody>
      </p:sp>
    </p:spTree>
    <p:extLst>
      <p:ext uri="{BB962C8B-B14F-4D97-AF65-F5344CB8AC3E}">
        <p14:creationId xmlns:p14="http://schemas.microsoft.com/office/powerpoint/2010/main" val="1457599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205318" y="1143000"/>
            <a:ext cx="8700247" cy="3046988"/>
          </a:xfrm>
          <a:prstGeom prst="rect">
            <a:avLst/>
          </a:prstGeom>
          <a:noFill/>
        </p:spPr>
        <p:txBody>
          <a:bodyPr wrap="square" rtlCol="0">
            <a:spAutoFit/>
          </a:bodyPr>
          <a:lstStyle/>
          <a:p>
            <a:endParaRPr lang="pt-BR" sz="2800" b="1" dirty="0" smtClean="0">
              <a:solidFill>
                <a:schemeClr val="bg1"/>
              </a:solidFill>
            </a:endParaRPr>
          </a:p>
          <a:p>
            <a:endParaRPr lang="pt-BR" sz="2800" b="1" dirty="0">
              <a:solidFill>
                <a:schemeClr val="bg1"/>
              </a:solidFill>
            </a:endParaRPr>
          </a:p>
          <a:p>
            <a:endParaRPr lang="pt-BR" sz="2800" b="1" dirty="0" smtClean="0">
              <a:solidFill>
                <a:schemeClr val="bg1"/>
              </a:solidFill>
            </a:endParaRPr>
          </a:p>
          <a:p>
            <a:endParaRPr lang="pt-BR" sz="2800" b="1" dirty="0">
              <a:solidFill>
                <a:schemeClr val="bg1"/>
              </a:solidFill>
            </a:endParaRPr>
          </a:p>
          <a:p>
            <a:pPr algn="ctr"/>
            <a:r>
              <a:rPr lang="pt-BR" sz="4000" b="1" dirty="0" smtClean="0">
                <a:solidFill>
                  <a:schemeClr val="bg1"/>
                </a:solidFill>
              </a:rPr>
              <a:t>O QUE DIZ A LEI COMPLEMENTAR 63/90</a:t>
            </a:r>
            <a:endParaRPr lang="pt-BR" sz="4000" b="1" dirty="0">
              <a:solidFill>
                <a:schemeClr val="bg1"/>
              </a:solidFill>
            </a:endParaRPr>
          </a:p>
        </p:txBody>
      </p:sp>
    </p:spTree>
    <p:extLst>
      <p:ext uri="{BB962C8B-B14F-4D97-AF65-F5344CB8AC3E}">
        <p14:creationId xmlns:p14="http://schemas.microsoft.com/office/powerpoint/2010/main" val="1672167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42047" y="-327669"/>
            <a:ext cx="11949953" cy="8302594"/>
          </a:xfrm>
          <a:prstGeom prst="rect">
            <a:avLst/>
          </a:prstGeom>
        </p:spPr>
        <p:txBody>
          <a:bodyPr wrap="square">
            <a:spAutoFit/>
          </a:bodyPr>
          <a:lstStyle/>
          <a:p>
            <a:pPr>
              <a:lnSpc>
                <a:spcPts val="1200"/>
              </a:lnSpc>
              <a:spcAft>
                <a:spcPts val="800"/>
              </a:spcAft>
            </a:pPr>
            <a:r>
              <a:rPr lang="pt-BR" b="1"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pt-BR" b="1" i="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1200"/>
              </a:lnSpc>
              <a:spcAft>
                <a:spcPts val="800"/>
              </a:spcAft>
            </a:pPr>
            <a:endParaRPr lang="pt-BR" b="1"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1200"/>
              </a:lnSpc>
              <a:spcAft>
                <a:spcPts val="800"/>
              </a:spcAft>
            </a:pPr>
            <a:endParaRPr lang="pt-BR" b="1" i="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1200"/>
              </a:lnSpc>
              <a:spcAft>
                <a:spcPts val="800"/>
              </a:spcAft>
            </a:pPr>
            <a:r>
              <a:rPr lang="pt-BR" b="1" i="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pt-BR" b="1"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pt-BR" sz="2000" b="1"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a:t>
            </a:r>
            <a:r>
              <a:rPr lang="pt-BR" sz="2000" b="1" i="1" u="sng" baseline="30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o</a:t>
            </a:r>
            <a:r>
              <a:rPr lang="pt-BR" sz="2000" b="1"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O valor adicionado corresponderá, para cada Município:              </a:t>
            </a:r>
            <a:r>
              <a:rPr lang="pt-BR" sz="2000" b="1" i="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2"/>
              </a:rPr>
              <a:t>(Redação dada pela Lei Complementar nº 123, de 2006)</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a:lnSpc>
                <a:spcPts val="1200"/>
              </a:lnSpc>
              <a:spcAft>
                <a:spcPts val="800"/>
              </a:spcAft>
            </a:pPr>
            <a:r>
              <a:rPr lang="pt-BR" sz="2000" b="1"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 – ao valor das mercadorias saídas, acrescido do valor das prestações de serviços, no </a:t>
            </a:r>
            <a:r>
              <a:rPr lang="pt-BR" sz="2000" b="1" i="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seu</a:t>
            </a:r>
          </a:p>
          <a:p>
            <a:pPr>
              <a:lnSpc>
                <a:spcPts val="1200"/>
              </a:lnSpc>
              <a:spcAft>
                <a:spcPts val="800"/>
              </a:spcAft>
            </a:pPr>
            <a:r>
              <a:rPr lang="pt-BR" sz="2000" b="1" i="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pt-BR" sz="2000" b="1"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território, deduzido o valor das mercadorias entradas, em cada ano civil; </a:t>
            </a:r>
            <a:endParaRPr lang="pt-BR" sz="2000" b="1" i="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nSpc>
                <a:spcPts val="1200"/>
              </a:lnSpc>
              <a:spcAft>
                <a:spcPts val="800"/>
              </a:spcAft>
            </a:pPr>
            <a:r>
              <a:rPr lang="pt-BR" sz="2000" b="1"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pt-BR" sz="2000" b="1" i="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2"/>
              </a:rPr>
              <a:t>(Incluído pela Lei Complementar nº 123, de 2006)</a:t>
            </a: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a:lnSpc>
                <a:spcPts val="1200"/>
              </a:lnSpc>
              <a:spcAft>
                <a:spcPts val="800"/>
              </a:spcAft>
            </a:pPr>
            <a:r>
              <a:rPr lang="pt-BR" sz="2000" b="1"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II – nas hipóteses de tributação simplificada a que se refere o parágrafo único do </a:t>
            </a:r>
            <a:r>
              <a:rPr lang="pt-BR" sz="2000" b="1" i="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3"/>
              </a:rPr>
              <a:t>art. 146 </a:t>
            </a:r>
            <a:r>
              <a:rPr lang="pt-BR" sz="2000" b="1" i="1"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3"/>
              </a:rPr>
              <a:t>da</a:t>
            </a:r>
          </a:p>
          <a:p>
            <a:pPr>
              <a:lnSpc>
                <a:spcPts val="1200"/>
              </a:lnSpc>
              <a:spcAft>
                <a:spcPts val="800"/>
              </a:spcAft>
            </a:pPr>
            <a:r>
              <a:rPr lang="pt-BR" sz="2000" b="1" i="1"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3"/>
              </a:rPr>
              <a:t> </a:t>
            </a:r>
            <a:r>
              <a:rPr lang="pt-BR" sz="2000" b="1" i="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3"/>
              </a:rPr>
              <a:t>Constituição Federal</a:t>
            </a:r>
            <a:r>
              <a:rPr lang="pt-BR" sz="2000" b="1"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e, em outras situações, em que se dispensem os controles de </a:t>
            </a:r>
            <a:r>
              <a:rPr lang="pt-BR" sz="2000" b="1" i="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entrada</a:t>
            </a:r>
          </a:p>
          <a:p>
            <a:pPr>
              <a:lnSpc>
                <a:spcPts val="1200"/>
              </a:lnSpc>
              <a:spcAft>
                <a:spcPts val="800"/>
              </a:spcAft>
            </a:pPr>
            <a:r>
              <a:rPr lang="pt-BR" sz="2000" b="1" i="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pt-BR" sz="2000" b="1"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considerar-se-á como valor adicionado o percentual de 32% (trinta e dois por cento) da receita bruta.             </a:t>
            </a:r>
            <a:r>
              <a:rPr lang="pt-BR" sz="2000" b="1" i="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2"/>
              </a:rPr>
              <a:t>(Incluído pela Lei Complementar nº 123, de 2006</a:t>
            </a:r>
            <a:r>
              <a:rPr lang="pt-BR" sz="2000" b="1" i="1"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2"/>
              </a:rPr>
              <a:t>)</a:t>
            </a:r>
            <a:endParaRPr lang="pt-BR" sz="2000" b="1" i="1"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endParaRPr>
          </a:p>
          <a:p>
            <a:pPr algn="r">
              <a:lnSpc>
                <a:spcPts val="1200"/>
              </a:lnSpc>
              <a:spcAft>
                <a:spcPts val="800"/>
              </a:spcAft>
            </a:pPr>
            <a:endParaRPr lang="pt-BR" sz="2000" dirty="0">
              <a:latin typeface="Calibri" panose="020F0502020204030204" pitchFamily="34" charset="0"/>
              <a:ea typeface="Calibri" panose="020F0502020204030204" pitchFamily="34" charset="0"/>
              <a:cs typeface="Times New Roman" panose="02020603050405020304" pitchFamily="18" charset="0"/>
            </a:endParaRPr>
          </a:p>
          <a:p>
            <a:pPr indent="333375" algn="just" fontAlgn="base">
              <a:lnSpc>
                <a:spcPct val="107000"/>
              </a:lnSpc>
              <a:spcAft>
                <a:spcPts val="800"/>
              </a:spcAft>
            </a:pPr>
            <a:r>
              <a:rPr lang="pt-BR" sz="2000" b="1"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1</a:t>
            </a:r>
            <a:r>
              <a:rPr lang="pt-BR" sz="2000" b="1" i="1" u="sng" baseline="30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o</a:t>
            </a:r>
            <a:r>
              <a:rPr lang="pt-BR" sz="2000" b="1"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  Na hipótese de pessoa jurídica promover saídas de mercadorias por estabelecimento diverso daquele no qual as transações comerciais são realizadas, excluídas as transações comerciais não presenciais, o valor adicionado deverá ser computado em favor do Município onde ocorreu a transação comercial, desde que ambos os estabelecimentos estejam localizados no mesmo Estado ou no Distrito Federal.            </a:t>
            </a:r>
            <a:r>
              <a:rPr lang="pt-BR" sz="2000" b="1" i="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4"/>
              </a:rPr>
              <a:t>(Incluído pela Lei Complementar nº 157, de 2016)</a:t>
            </a:r>
            <a:r>
              <a:rPr lang="pt-BR" sz="2000" b="1"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pt-BR" sz="2000" b="1" i="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5"/>
              </a:rPr>
              <a:t>(Produção </a:t>
            </a:r>
            <a:r>
              <a:rPr lang="pt-BR" sz="1400" b="1" i="1"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5"/>
              </a:rPr>
              <a:t>de efeito</a:t>
            </a:r>
            <a:r>
              <a:rPr lang="pt-BR" sz="3600" b="1" i="1" dirty="0">
                <a:latin typeface="Calibri" panose="020F0502020204030204" pitchFamily="34" charset="0"/>
                <a:ea typeface="Calibri" panose="020F0502020204030204" pitchFamily="34" charset="0"/>
                <a:cs typeface="Times New Roman" panose="02020603050405020304" pitchFamily="18" charset="0"/>
              </a:rPr>
              <a:t>...</a:t>
            </a:r>
            <a:endParaRPr lang="pt-BR" dirty="0">
              <a:latin typeface="Calibri" panose="020F0502020204030204" pitchFamily="34" charset="0"/>
              <a:ea typeface="Calibri" panose="020F0502020204030204" pitchFamily="34" charset="0"/>
              <a:cs typeface="Times New Roman" panose="02020603050405020304" pitchFamily="18" charset="0"/>
            </a:endParaRPr>
          </a:p>
          <a:p>
            <a:r>
              <a:rPr lang="pt-BR" sz="1400" b="1" i="1" dirty="0">
                <a:solidFill>
                  <a:srgbClr val="000000"/>
                </a:solidFill>
                <a:latin typeface="Arial" panose="020B0604020202020204" pitchFamily="34" charset="0"/>
                <a:ea typeface="Calibri" panose="020F0502020204030204" pitchFamily="34" charset="0"/>
              </a:rPr>
              <a:t>  </a:t>
            </a:r>
            <a:r>
              <a:rPr lang="pt-BR" sz="2000" b="1" i="1" dirty="0">
                <a:solidFill>
                  <a:srgbClr val="000000"/>
                </a:solidFill>
                <a:latin typeface="Arial" panose="020B0604020202020204" pitchFamily="34" charset="0"/>
                <a:ea typeface="Calibri" panose="020F0502020204030204" pitchFamily="34" charset="0"/>
              </a:rPr>
              <a:t>§ 14.  O valor da produção de energia proveniente de usina hidrelétrica, para fins da apuração do valor mencionado no inciso I do § 1</a:t>
            </a:r>
            <a:r>
              <a:rPr lang="pt-BR" sz="2000" b="1" i="1" u="sng" baseline="30000" dirty="0">
                <a:solidFill>
                  <a:srgbClr val="000000"/>
                </a:solidFill>
                <a:latin typeface="Arial" panose="020B0604020202020204" pitchFamily="34" charset="0"/>
                <a:ea typeface="Calibri" panose="020F0502020204030204" pitchFamily="34" charset="0"/>
              </a:rPr>
              <a:t>o</a:t>
            </a:r>
            <a:r>
              <a:rPr lang="pt-BR" sz="2000" b="1" i="1" dirty="0">
                <a:solidFill>
                  <a:srgbClr val="000000"/>
                </a:solidFill>
                <a:latin typeface="Arial" panose="020B0604020202020204" pitchFamily="34" charset="0"/>
                <a:ea typeface="Calibri" panose="020F0502020204030204" pitchFamily="34" charset="0"/>
              </a:rPr>
              <a:t>, corresponderá à quantidade de energia produzida, multiplicada pelo preço médio da energia hidráulica comprada das geradoras pelas distribuidoras, calculado pela Agência Nacional de Energia Elétrica (Aneel).          </a:t>
            </a:r>
            <a:r>
              <a:rPr lang="pt-BR" sz="2000" b="1" i="1" u="sng" dirty="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6"/>
              </a:rPr>
              <a:t>(Incluído pela Lei Complementar nº 158, de 2017</a:t>
            </a:r>
            <a:r>
              <a:rPr lang="pt-BR" sz="2000" b="1" i="1" u="sng" dirty="0" smtClean="0">
                <a:solidFill>
                  <a:srgbClr val="0000FF"/>
                </a:solidFill>
                <a:latin typeface="Arial" panose="020B0604020202020204" pitchFamily="34" charset="0"/>
                <a:ea typeface="Calibri" panose="020F0502020204030204" pitchFamily="34" charset="0"/>
                <a:cs typeface="Times New Roman" panose="02020603050405020304" pitchFamily="18" charset="0"/>
                <a:hlinkClick r:id="rId6"/>
              </a:rPr>
              <a:t>)</a:t>
            </a:r>
            <a:endParaRPr lang="pt-BR" sz="2000" b="1" i="1" u="sng" dirty="0" smtClean="0">
              <a:solidFill>
                <a:srgbClr val="0000FF"/>
              </a:solidFill>
              <a:latin typeface="Arial" panose="020B0604020202020204" pitchFamily="34" charset="0"/>
              <a:ea typeface="Calibri" panose="020F0502020204030204" pitchFamily="34" charset="0"/>
              <a:cs typeface="Times New Roman" panose="02020603050405020304" pitchFamily="18" charset="0"/>
            </a:endParaRPr>
          </a:p>
          <a:p>
            <a:endParaRPr lang="pt-BR" sz="2000" b="1" i="1" u="sng" dirty="0">
              <a:solidFill>
                <a:srgbClr val="0000FF"/>
              </a:solidFill>
              <a:latin typeface="Arial" panose="020B0604020202020204" pitchFamily="34" charset="0"/>
              <a:cs typeface="Times New Roman" panose="02020603050405020304" pitchFamily="18" charset="0"/>
            </a:endParaRPr>
          </a:p>
          <a:p>
            <a:endParaRPr lang="pt-BR" sz="2000" b="1" i="1" u="sng" dirty="0" smtClean="0">
              <a:solidFill>
                <a:srgbClr val="0000FF"/>
              </a:solidFill>
              <a:latin typeface="Arial" panose="020B0604020202020204" pitchFamily="34" charset="0"/>
              <a:cs typeface="Times New Roman" panose="02020603050405020304" pitchFamily="18" charset="0"/>
            </a:endParaRPr>
          </a:p>
          <a:p>
            <a:endParaRPr lang="pt-BR" sz="2000" b="1" i="1" u="sng" dirty="0">
              <a:solidFill>
                <a:srgbClr val="0000FF"/>
              </a:solidFill>
              <a:latin typeface="Arial" panose="020B060402020202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2809683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200275" y="1000125"/>
            <a:ext cx="8362950" cy="2462213"/>
          </a:xfrm>
          <a:prstGeom prst="rect">
            <a:avLst/>
          </a:prstGeom>
          <a:noFill/>
        </p:spPr>
        <p:txBody>
          <a:bodyPr wrap="square" rtlCol="0">
            <a:spAutoFit/>
          </a:bodyPr>
          <a:lstStyle/>
          <a:p>
            <a:endParaRPr lang="pt-BR" dirty="0" smtClean="0"/>
          </a:p>
          <a:p>
            <a:endParaRPr lang="pt-BR" dirty="0"/>
          </a:p>
          <a:p>
            <a:endParaRPr lang="pt-BR" dirty="0" smtClean="0"/>
          </a:p>
          <a:p>
            <a:endParaRPr lang="pt-BR" dirty="0"/>
          </a:p>
          <a:p>
            <a:endParaRPr lang="pt-BR" dirty="0" smtClean="0"/>
          </a:p>
          <a:p>
            <a:endParaRPr lang="pt-BR" dirty="0"/>
          </a:p>
          <a:p>
            <a:endParaRPr lang="pt-BR" dirty="0" smtClean="0"/>
          </a:p>
          <a:p>
            <a:pPr algn="ctr"/>
            <a:r>
              <a:rPr lang="pt-BR" sz="2800" b="1" dirty="0" smtClean="0">
                <a:solidFill>
                  <a:schemeClr val="bg1"/>
                </a:solidFill>
              </a:rPr>
              <a:t>O QUE DIZ O DECRETO 1182</a:t>
            </a:r>
            <a:endParaRPr lang="pt-BR" sz="2800" b="1" dirty="0">
              <a:solidFill>
                <a:schemeClr val="bg1"/>
              </a:solidFill>
            </a:endParaRPr>
          </a:p>
        </p:txBody>
      </p:sp>
    </p:spTree>
    <p:extLst>
      <p:ext uri="{BB962C8B-B14F-4D97-AF65-F5344CB8AC3E}">
        <p14:creationId xmlns:p14="http://schemas.microsoft.com/office/powerpoint/2010/main" val="3993385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122762"/>
            <a:ext cx="4184222" cy="702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10156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800" b="1" i="0" u="none" strike="noStrike" cap="none" normalizeH="0" baseline="0" dirty="0" smtClean="0">
                <a:ln>
                  <a:noFill/>
                </a:ln>
                <a:solidFill>
                  <a:srgbClr val="113A66"/>
                </a:solidFill>
                <a:effectLst/>
                <a:latin typeface="inherit"/>
                <a:ea typeface="Times New Roman" panose="02020603050405020304" pitchFamily="18" charset="0"/>
                <a:cs typeface="Helvetica" panose="020B0604020202020204" pitchFamily="34" charset="0"/>
              </a:rPr>
              <a:t>          Decreto N</a:t>
            </a:r>
            <a:r>
              <a:rPr kumimoji="0" lang="pt-BR" altLang="pt-BR" sz="1800" b="1" i="0" u="none" strike="noStrike" cap="none" normalizeH="0" baseline="0" dirty="0" smtClean="0">
                <a:ln>
                  <a:noFill/>
                </a:ln>
                <a:solidFill>
                  <a:srgbClr val="113A66"/>
                </a:solidFill>
                <a:effectLst/>
                <a:latin typeface="Calibri" panose="020F0502020204030204" pitchFamily="34" charset="0"/>
                <a:ea typeface="Times New Roman" panose="02020603050405020304" pitchFamily="18" charset="0"/>
                <a:cs typeface="Helvetica" panose="020B0604020202020204" pitchFamily="34" charset="0"/>
              </a:rPr>
              <a:t>º</a:t>
            </a:r>
            <a:r>
              <a:rPr kumimoji="0" lang="pt-BR" altLang="pt-BR" sz="1800" b="1" i="0" u="none" strike="noStrike" cap="none" normalizeH="0" baseline="0" dirty="0" smtClean="0">
                <a:ln>
                  <a:noFill/>
                </a:ln>
                <a:solidFill>
                  <a:srgbClr val="113A66"/>
                </a:solidFill>
                <a:effectLst/>
                <a:latin typeface="inherit"/>
                <a:ea typeface="Times New Roman" panose="02020603050405020304" pitchFamily="18" charset="0"/>
                <a:cs typeface="Helvetica" panose="020B0604020202020204" pitchFamily="34" charset="0"/>
              </a:rPr>
              <a:t> 1182 DE 20/09/2012</a:t>
            </a:r>
            <a:endParaRPr kumimoji="0" lang="pt-BR" altLang="pt-BR"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0" y="457200"/>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BR"/>
          </a:p>
        </p:txBody>
      </p:sp>
      <p:sp>
        <p:nvSpPr>
          <p:cNvPr id="4" name="Rectangle 3"/>
          <p:cNvSpPr>
            <a:spLocks noChangeArrowheads="1"/>
          </p:cNvSpPr>
          <p:nvPr/>
        </p:nvSpPr>
        <p:spPr bwMode="auto">
          <a:xfrm>
            <a:off x="411479" y="-5089585"/>
            <a:ext cx="12161521" cy="10926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0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0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0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0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0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0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0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0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0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0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0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0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smtClean="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smtClean="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smtClean="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smtClean="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smtClean="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000" dirty="0">
              <a:solidFill>
                <a:srgbClr val="333333"/>
              </a:solidFill>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0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Publicado no DOE - SC em 21 set 2012</a:t>
            </a:r>
            <a:endParaRPr kumimoji="0" lang="pt-BR" altLang="pt-B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1"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Introduz as Altera</a:t>
            </a:r>
            <a:r>
              <a:rPr kumimoji="0" lang="pt-BR" altLang="pt-BR" sz="1400" b="0" i="1"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ç</a:t>
            </a:r>
            <a:r>
              <a:rPr kumimoji="0" lang="pt-BR" altLang="pt-BR" sz="1400" b="0" i="1"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ões 3.103 a 3.105 no RICMS/SC-01.</a:t>
            </a:r>
            <a:endParaRPr kumimoji="0" lang="pt-BR" altLang="pt-B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O Governador do Estado de Santa Catarina, no uso da competência privativa que lhe confere o art. 71, incisos I e III, da Constitui</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ç</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ão do Estado, e,</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t-BR" altLang="pt-BR" sz="1400" dirty="0">
              <a:solidFill>
                <a:srgbClr val="333333"/>
              </a:solidFill>
              <a:latin typeface="Helvetica"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Considerando o disposto no art. 98 da Lei n</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º</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10.297, de 26 de dezembro de 1996,</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pt-BR" altLang="pt-B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Decreta:</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pt-BR" altLang="pt-B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Art. 1</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º</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Ficam introduzidas no RICMS/SC-01 as seguintes Altera</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ç</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ões:</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pt-BR" altLang="pt-B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ALTERA</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Ç</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ÃO 3.103 - O caput do art. 52-A do Regulamento passa a vigorar com a seguinte reda</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ç</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ão:</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pt-BR" altLang="pt-B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"Art. 52-A. Al</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é</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m das hip</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ó</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teses previstas neste Cap</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í</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tulo, poder</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á</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ser autorizada a aliena</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ç</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ão dos cr</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é</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ditos acumulados, existindo disponibilidade financeira, ao estabelecimento que contribuir direta ou indiretamente para um dos seguintes fundos:</a:t>
            </a:r>
            <a:endParaRPr kumimoji="0" lang="pt-BR" altLang="pt-B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pt-BR" altLang="pt-B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ALTERA</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Ç</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ÃO 3.104 - O item 6 da al</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í</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nea "f" do inciso I do art. 196 do Anexo 5 passa a vigorar com a seguinte reda</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ç</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ão:</a:t>
            </a: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pt-BR" altLang="pt-B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"Art. 169. .....</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pt-BR" altLang="pt-B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6. </a:t>
            </a:r>
            <a:r>
              <a:rPr kumimoji="0" lang="pt-BR" altLang="pt-BR" sz="1400" b="0" i="0" u="sng"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o valor dos tributos incidentes na entrada de </a:t>
            </a:r>
            <a:r>
              <a:rPr kumimoji="0" lang="pt-BR" altLang="pt-BR" sz="1400" b="0" i="0" u="sng" strike="noStrike" cap="none" normalizeH="0" baseline="0" dirty="0" err="1"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mat</a:t>
            </a:r>
            <a:r>
              <a:rPr kumimoji="0" lang="pt-BR" altLang="pt-BR" sz="1400" b="0" i="0" u="sng" strike="noStrike" cap="none" normalizeH="0" baseline="0" dirty="0" err="1"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é</a:t>
            </a:r>
            <a:r>
              <a:rPr kumimoji="0" lang="pt-BR" altLang="pt-BR" sz="1400" b="0" i="0" u="sng" strike="noStrike" cap="none" normalizeH="0" baseline="0" dirty="0" err="1"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rias-prima</a:t>
            </a:r>
            <a:r>
              <a:rPr kumimoji="0" lang="pt-BR" altLang="pt-BR" sz="1400" b="0" i="0" u="sng"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mercadorias e servi</a:t>
            </a:r>
            <a:r>
              <a:rPr kumimoji="0" lang="pt-BR" altLang="pt-BR" sz="1400" b="0" i="0" u="sng"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ç</a:t>
            </a:r>
            <a:r>
              <a:rPr kumimoji="0" lang="pt-BR" altLang="pt-BR" sz="1400" b="0" i="0" u="sng"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os contabilizados como tributos estadual e federal a recuperar, e que não integrem o valor cont</a:t>
            </a:r>
            <a:r>
              <a:rPr kumimoji="0" lang="pt-BR" altLang="pt-BR" sz="1400" b="0" i="0" u="sng"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á</a:t>
            </a:r>
            <a:r>
              <a:rPr kumimoji="0" lang="pt-BR" altLang="pt-BR" sz="1400" b="0" i="0" u="sng"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vel nas sa</a:t>
            </a:r>
            <a:r>
              <a:rPr kumimoji="0" lang="pt-BR" altLang="pt-BR" sz="1400" b="0" i="0" u="sng"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í</a:t>
            </a:r>
            <a:r>
              <a:rPr kumimoji="0" lang="pt-BR" altLang="pt-BR" sz="1400" b="0" i="0" u="sng"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das subsequentes de mercadorias de produ</a:t>
            </a:r>
            <a:r>
              <a:rPr kumimoji="0" lang="pt-BR" altLang="pt-BR" sz="1400" b="0" i="0" u="sng"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ç</a:t>
            </a:r>
            <a:r>
              <a:rPr kumimoji="0" lang="pt-BR" altLang="pt-BR" sz="1400" b="0" i="0" u="sng"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ão pr</a:t>
            </a:r>
            <a:r>
              <a:rPr kumimoji="0" lang="pt-BR" altLang="pt-BR" sz="1400" b="0" i="0" u="sng"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ó</a:t>
            </a:r>
            <a:r>
              <a:rPr kumimoji="0" lang="pt-BR" altLang="pt-BR" sz="1400" b="0" i="0" u="sng"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pria ou adquirido de terceiros para revenda, exceto quando se tratar de sa</a:t>
            </a:r>
            <a:r>
              <a:rPr kumimoji="0" lang="pt-BR" altLang="pt-BR" sz="1400" b="0" i="0" u="sng"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í</a:t>
            </a:r>
            <a:r>
              <a:rPr kumimoji="0" lang="pt-BR" altLang="pt-BR" sz="1400" b="0" i="0" u="sng"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da com retorno efetivo;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t-BR" altLang="pt-B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ALTERA</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Ç</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ÃO 3.105 - Ficam revogados os incisos VIII, IX e XI do art. 15 do Anexo 2.</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pt-BR" altLang="pt-B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Art. 2</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º</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Este Decreto entra em vigor na data de sua publica</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ç</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ão, com exce</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ç</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ão da Altera</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ç</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ão 3.103, que produz efeitos retroativos a 1</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º</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de setembro de 2012.</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pt-BR" altLang="pt-B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Florian</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ó</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polis, 20 de setembro de 2012</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pt-BR" altLang="pt-B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JOÃO RAIMUNDO COLOMBO</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pt-BR" altLang="pt-B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err="1"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Derly</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a:t>
            </a:r>
            <a:r>
              <a:rPr kumimoji="0" lang="pt-BR" altLang="pt-BR" sz="1400" b="0" i="0" u="none" strike="noStrike" cap="none" normalizeH="0" baseline="0" dirty="0" err="1"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Massaud</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 de Anuncia</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ç</a:t>
            </a: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ão</a:t>
            </a:r>
            <a:r>
              <a:rPr kumimoji="0" lang="pt-BR" altLang="pt-BR" sz="14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pt-BR" altLang="pt-BR"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solidFill>
                  <a:srgbClr val="333333"/>
                </a:solidFill>
                <a:effectLst/>
                <a:latin typeface="Helvetica" panose="020B0604020202020204" pitchFamily="34" charset="0"/>
                <a:ea typeface="Times New Roman" panose="02020603050405020304" pitchFamily="18" charset="0"/>
                <a:cs typeface="Times New Roman" panose="02020603050405020304" pitchFamily="18" charset="0"/>
              </a:rPr>
              <a:t>Nelson Antônio Serpa</a:t>
            </a:r>
            <a:endParaRPr kumimoji="0" lang="pt-BR" altLang="pt-BR"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80071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819275" y="981075"/>
            <a:ext cx="8362950" cy="4401205"/>
          </a:xfrm>
          <a:prstGeom prst="rect">
            <a:avLst/>
          </a:prstGeom>
          <a:noFill/>
        </p:spPr>
        <p:txBody>
          <a:bodyPr wrap="square" rtlCol="0">
            <a:spAutoFit/>
          </a:bodyPr>
          <a:lstStyle/>
          <a:p>
            <a:pPr algn="ctr"/>
            <a:r>
              <a:rPr lang="pt-BR" sz="2800" b="1" dirty="0" smtClean="0">
                <a:solidFill>
                  <a:schemeClr val="bg1"/>
                </a:solidFill>
              </a:rPr>
              <a:t>IMPACTOS    -  GERAÇÃO DE VALOR ADICIONADO POR CONTA DOS LANÇAMENTOS NO CAMPO 51021 – ( DÉBITOS NAS ENTRADAS)</a:t>
            </a:r>
          </a:p>
          <a:p>
            <a:pPr algn="ctr"/>
            <a:endParaRPr lang="pt-BR" sz="2800" b="1" dirty="0">
              <a:solidFill>
                <a:schemeClr val="bg1"/>
              </a:solidFill>
            </a:endParaRPr>
          </a:p>
          <a:p>
            <a:endParaRPr lang="pt-BR" sz="2800" b="1" dirty="0" smtClean="0">
              <a:solidFill>
                <a:schemeClr val="bg1"/>
              </a:solidFill>
            </a:endParaRPr>
          </a:p>
          <a:p>
            <a:r>
              <a:rPr lang="pt-BR" sz="2800" b="1" dirty="0" smtClean="0">
                <a:solidFill>
                  <a:schemeClr val="bg1"/>
                </a:solidFill>
              </a:rPr>
              <a:t>2016.........................3.160.984.502,55</a:t>
            </a:r>
          </a:p>
          <a:p>
            <a:endParaRPr lang="pt-BR" sz="2800" b="1" dirty="0">
              <a:solidFill>
                <a:schemeClr val="bg1"/>
              </a:solidFill>
            </a:endParaRPr>
          </a:p>
          <a:p>
            <a:r>
              <a:rPr lang="pt-BR" sz="2800" b="1" dirty="0" smtClean="0">
                <a:solidFill>
                  <a:schemeClr val="bg1"/>
                </a:solidFill>
              </a:rPr>
              <a:t>2017.........................3.988.989.159,40</a:t>
            </a:r>
          </a:p>
          <a:p>
            <a:endParaRPr lang="pt-BR" sz="2800" b="1" dirty="0">
              <a:solidFill>
                <a:schemeClr val="bg1"/>
              </a:solidFill>
            </a:endParaRPr>
          </a:p>
          <a:p>
            <a:r>
              <a:rPr lang="pt-BR" sz="2800" b="1" smtClean="0">
                <a:solidFill>
                  <a:schemeClr val="bg1"/>
                </a:solidFill>
              </a:rPr>
              <a:t>2018</a:t>
            </a:r>
            <a:r>
              <a:rPr lang="pt-BR" sz="2800" b="1" dirty="0" smtClean="0">
                <a:solidFill>
                  <a:schemeClr val="bg1"/>
                </a:solidFill>
              </a:rPr>
              <a:t>.........................3.540.235.250,28</a:t>
            </a:r>
            <a:endParaRPr lang="pt-BR" sz="2800" b="1" dirty="0">
              <a:solidFill>
                <a:schemeClr val="bg1"/>
              </a:solidFill>
            </a:endParaRPr>
          </a:p>
        </p:txBody>
      </p:sp>
    </p:spTree>
    <p:extLst>
      <p:ext uri="{BB962C8B-B14F-4D97-AF65-F5344CB8AC3E}">
        <p14:creationId xmlns:p14="http://schemas.microsoft.com/office/powerpoint/2010/main" val="2006028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162175" y="1209675"/>
            <a:ext cx="8105775" cy="5724644"/>
          </a:xfrm>
          <a:prstGeom prst="rect">
            <a:avLst/>
          </a:prstGeom>
          <a:noFill/>
        </p:spPr>
        <p:txBody>
          <a:bodyPr wrap="square" rtlCol="0">
            <a:spAutoFit/>
          </a:bodyPr>
          <a:lstStyle/>
          <a:p>
            <a:endParaRPr lang="pt-BR" dirty="0" smtClean="0"/>
          </a:p>
          <a:p>
            <a:pPr algn="ctr"/>
            <a:r>
              <a:rPr lang="pt-BR" dirty="0"/>
              <a:t> </a:t>
            </a:r>
            <a:r>
              <a:rPr lang="pt-BR" dirty="0" smtClean="0"/>
              <a:t>            </a:t>
            </a:r>
            <a:r>
              <a:rPr lang="pt-BR" sz="2800" b="1" dirty="0" smtClean="0">
                <a:solidFill>
                  <a:schemeClr val="bg1"/>
                </a:solidFill>
              </a:rPr>
              <a:t>CONCLUSÃO</a:t>
            </a:r>
          </a:p>
          <a:p>
            <a:endParaRPr lang="pt-BR" sz="3200" b="1" dirty="0">
              <a:solidFill>
                <a:schemeClr val="bg1"/>
              </a:solidFill>
            </a:endParaRPr>
          </a:p>
          <a:p>
            <a:endParaRPr lang="pt-BR" sz="3200" b="1" dirty="0" smtClean="0">
              <a:solidFill>
                <a:schemeClr val="bg1"/>
              </a:solidFill>
            </a:endParaRPr>
          </a:p>
          <a:p>
            <a:r>
              <a:rPr lang="pt-BR" sz="3200" b="1" dirty="0" smtClean="0">
                <a:solidFill>
                  <a:schemeClr val="bg1"/>
                </a:solidFill>
              </a:rPr>
              <a:t>. Considerando que não há dedução no destino, esses valores contam em dobro quando a operação  é interna.</a:t>
            </a:r>
          </a:p>
          <a:p>
            <a:r>
              <a:rPr lang="pt-BR" sz="3200" b="1" dirty="0" smtClean="0">
                <a:solidFill>
                  <a:schemeClr val="bg1"/>
                </a:solidFill>
              </a:rPr>
              <a:t> </a:t>
            </a:r>
          </a:p>
          <a:p>
            <a:r>
              <a:rPr lang="pt-BR" sz="3200" b="1" dirty="0" smtClean="0">
                <a:solidFill>
                  <a:schemeClr val="bg1"/>
                </a:solidFill>
              </a:rPr>
              <a:t>. Há o princípio já adotado dos 25% das transferências  a preço de venda ( débito e crédito) o que não causa VA em duplicidade.</a:t>
            </a:r>
            <a:endParaRPr lang="pt-BR" sz="3200" b="1" dirty="0">
              <a:solidFill>
                <a:schemeClr val="bg1"/>
              </a:solidFill>
            </a:endParaRPr>
          </a:p>
        </p:txBody>
      </p:sp>
    </p:spTree>
    <p:extLst>
      <p:ext uri="{BB962C8B-B14F-4D97-AF65-F5344CB8AC3E}">
        <p14:creationId xmlns:p14="http://schemas.microsoft.com/office/powerpoint/2010/main" val="3767519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2032000" y="914400"/>
            <a:ext cx="9426222" cy="2185214"/>
          </a:xfrm>
          <a:prstGeom prst="rect">
            <a:avLst/>
          </a:prstGeom>
          <a:noFill/>
        </p:spPr>
        <p:txBody>
          <a:bodyPr wrap="square" rtlCol="0">
            <a:spAutoFit/>
          </a:bodyPr>
          <a:lstStyle/>
          <a:p>
            <a:r>
              <a:rPr lang="pt-BR" dirty="0" smtClean="0"/>
              <a:t>                            </a:t>
            </a:r>
          </a:p>
          <a:p>
            <a:endParaRPr lang="pt-BR" dirty="0"/>
          </a:p>
          <a:p>
            <a:endParaRPr lang="pt-BR" dirty="0" smtClean="0"/>
          </a:p>
          <a:p>
            <a:endParaRPr lang="pt-BR" dirty="0"/>
          </a:p>
          <a:p>
            <a:endParaRPr lang="pt-BR" dirty="0" smtClean="0"/>
          </a:p>
          <a:p>
            <a:endParaRPr lang="pt-BR" dirty="0"/>
          </a:p>
          <a:p>
            <a:r>
              <a:rPr lang="pt-BR" dirty="0" smtClean="0">
                <a:solidFill>
                  <a:schemeClr val="bg1"/>
                </a:solidFill>
              </a:rPr>
              <a:t>                                    </a:t>
            </a:r>
            <a:r>
              <a:rPr lang="pt-BR" sz="2800" dirty="0" smtClean="0">
                <a:solidFill>
                  <a:schemeClr val="bg1"/>
                </a:solidFill>
              </a:rPr>
              <a:t>PROPOSTA DE ALTERAÇÃO</a:t>
            </a:r>
            <a:endParaRPr lang="pt-BR" sz="2800" dirty="0">
              <a:solidFill>
                <a:schemeClr val="bg1"/>
              </a:solidFill>
            </a:endParaRPr>
          </a:p>
        </p:txBody>
      </p:sp>
    </p:spTree>
    <p:extLst>
      <p:ext uri="{BB962C8B-B14F-4D97-AF65-F5344CB8AC3E}">
        <p14:creationId xmlns:p14="http://schemas.microsoft.com/office/powerpoint/2010/main" val="3944618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766714642"/>
              </p:ext>
            </p:extLst>
          </p:nvPr>
        </p:nvGraphicFramePr>
        <p:xfrm>
          <a:off x="79022" y="135467"/>
          <a:ext cx="12112978" cy="6076103"/>
        </p:xfrm>
        <a:graphic>
          <a:graphicData uri="http://schemas.openxmlformats.org/drawingml/2006/table">
            <a:tbl>
              <a:tblPr firstRow="1" firstCol="1" bandRow="1">
                <a:tableStyleId>{5C22544A-7EE6-4342-B048-85BDC9FD1C3A}</a:tableStyleId>
              </a:tblPr>
              <a:tblGrid>
                <a:gridCol w="4317166">
                  <a:extLst>
                    <a:ext uri="{9D8B030D-6E8A-4147-A177-3AD203B41FA5}">
                      <a16:colId xmlns="" xmlns:a16="http://schemas.microsoft.com/office/drawing/2014/main" val="2311175283"/>
                    </a:ext>
                  </a:extLst>
                </a:gridCol>
                <a:gridCol w="4488168">
                  <a:extLst>
                    <a:ext uri="{9D8B030D-6E8A-4147-A177-3AD203B41FA5}">
                      <a16:colId xmlns="" xmlns:a16="http://schemas.microsoft.com/office/drawing/2014/main" val="3105907569"/>
                    </a:ext>
                  </a:extLst>
                </a:gridCol>
                <a:gridCol w="3307644">
                  <a:extLst>
                    <a:ext uri="{9D8B030D-6E8A-4147-A177-3AD203B41FA5}">
                      <a16:colId xmlns="" xmlns:a16="http://schemas.microsoft.com/office/drawing/2014/main" val="1573903933"/>
                    </a:ext>
                  </a:extLst>
                </a:gridCol>
              </a:tblGrid>
              <a:tr h="354463">
                <a:tc>
                  <a:txBody>
                    <a:bodyPr/>
                    <a:lstStyle/>
                    <a:p>
                      <a:pPr>
                        <a:lnSpc>
                          <a:spcPct val="115000"/>
                        </a:lnSpc>
                        <a:spcAft>
                          <a:spcPts val="1000"/>
                        </a:spcAft>
                      </a:pPr>
                      <a:r>
                        <a:rPr lang="pt-BR" sz="1300" dirty="0">
                          <a:solidFill>
                            <a:schemeClr val="bg1"/>
                          </a:solidFill>
                          <a:effectLst/>
                        </a:rPr>
                        <a:t> REGRAMENTO  ATUAL</a:t>
                      </a:r>
                      <a:endParaRPr lang="pt-BR"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604" marR="64604" marT="0" marB="0"/>
                </a:tc>
                <a:tc>
                  <a:txBody>
                    <a:bodyPr/>
                    <a:lstStyle/>
                    <a:p>
                      <a:pPr>
                        <a:lnSpc>
                          <a:spcPct val="115000"/>
                        </a:lnSpc>
                        <a:spcAft>
                          <a:spcPts val="1000"/>
                        </a:spcAft>
                      </a:pPr>
                      <a:r>
                        <a:rPr lang="pt-BR" sz="1300" dirty="0">
                          <a:effectLst/>
                        </a:rPr>
                        <a:t> </a:t>
                      </a:r>
                      <a:r>
                        <a:rPr lang="pt-BR" sz="1300" dirty="0">
                          <a:solidFill>
                            <a:schemeClr val="accent3"/>
                          </a:solidFill>
                          <a:effectLst/>
                        </a:rPr>
                        <a:t>REGRAMAENTO  PROPOSTA</a:t>
                      </a:r>
                      <a:endParaRPr lang="pt-BR" sz="10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a:txBody>
                  <a:tcPr marL="64604" marR="64604" marT="0" marB="0"/>
                </a:tc>
                <a:tc>
                  <a:txBody>
                    <a:bodyPr/>
                    <a:lstStyle/>
                    <a:p>
                      <a:pPr>
                        <a:lnSpc>
                          <a:spcPct val="115000"/>
                        </a:lnSpc>
                        <a:spcAft>
                          <a:spcPts val="1000"/>
                        </a:spcAft>
                      </a:pPr>
                      <a:r>
                        <a:rPr lang="pt-BR" sz="1300" dirty="0">
                          <a:solidFill>
                            <a:schemeClr val="bg1"/>
                          </a:solidFill>
                          <a:effectLst/>
                        </a:rPr>
                        <a:t>JUSTIFICATIVA</a:t>
                      </a:r>
                      <a:endParaRPr lang="pt-BR"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604" marR="64604" marT="0" marB="0"/>
                </a:tc>
                <a:extLst>
                  <a:ext uri="{0D108BD9-81ED-4DB2-BD59-A6C34878D82A}">
                    <a16:rowId xmlns="" xmlns:a16="http://schemas.microsoft.com/office/drawing/2014/main" val="2914373623"/>
                  </a:ext>
                </a:extLst>
              </a:tr>
              <a:tr h="1031268">
                <a:tc>
                  <a:txBody>
                    <a:bodyPr/>
                    <a:lstStyle/>
                    <a:p>
                      <a:pPr algn="just"/>
                      <a:r>
                        <a:rPr lang="pt-BR" sz="1100" dirty="0">
                          <a:solidFill>
                            <a:schemeClr val="bg1"/>
                          </a:solidFill>
                          <a:effectLst/>
                        </a:rPr>
                        <a:t>DECRETO Nº 1.182, de 20 de setembro de 2012</a:t>
                      </a:r>
                    </a:p>
                    <a:p>
                      <a:pPr algn="just"/>
                      <a:r>
                        <a:rPr lang="pt-BR" sz="1100" dirty="0">
                          <a:solidFill>
                            <a:schemeClr val="bg1"/>
                          </a:solidFill>
                          <a:effectLst/>
                        </a:rPr>
                        <a:t>DOE de 21.09.12</a:t>
                      </a:r>
                    </a:p>
                    <a:p>
                      <a:pPr algn="just">
                        <a:lnSpc>
                          <a:spcPct val="115000"/>
                        </a:lnSpc>
                        <a:spcAft>
                          <a:spcPts val="1000"/>
                        </a:spcAft>
                      </a:pPr>
                      <a:r>
                        <a:rPr lang="pt-BR" sz="1000" dirty="0">
                          <a:solidFill>
                            <a:schemeClr val="bg1"/>
                          </a:solidFill>
                          <a:effectLst/>
                        </a:rPr>
                        <a:t> </a:t>
                      </a:r>
                      <a:endParaRPr lang="pt-BR"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604" marR="64604" marT="0" marB="0"/>
                </a:tc>
                <a:tc>
                  <a:txBody>
                    <a:bodyPr/>
                    <a:lstStyle/>
                    <a:p>
                      <a:pPr algn="just"/>
                      <a:r>
                        <a:rPr lang="pt-BR" sz="1100" dirty="0">
                          <a:solidFill>
                            <a:schemeClr val="accent3"/>
                          </a:solidFill>
                          <a:effectLst/>
                        </a:rPr>
                        <a:t>DECRETO Nº 1.182, de 20 de setembro de 2012</a:t>
                      </a:r>
                    </a:p>
                    <a:p>
                      <a:pPr algn="just"/>
                      <a:r>
                        <a:rPr lang="pt-BR" sz="1100" dirty="0">
                          <a:solidFill>
                            <a:schemeClr val="accent3"/>
                          </a:solidFill>
                          <a:effectLst/>
                        </a:rPr>
                        <a:t>DOE de 21.09.12</a:t>
                      </a:r>
                    </a:p>
                    <a:p>
                      <a:pPr algn="just">
                        <a:lnSpc>
                          <a:spcPct val="115000"/>
                        </a:lnSpc>
                        <a:spcAft>
                          <a:spcPts val="1000"/>
                        </a:spcAft>
                      </a:pPr>
                      <a:r>
                        <a:rPr lang="pt-BR" sz="1000" dirty="0">
                          <a:solidFill>
                            <a:schemeClr val="accent3"/>
                          </a:solidFill>
                          <a:effectLst/>
                        </a:rPr>
                        <a:t> </a:t>
                      </a:r>
                      <a:endParaRPr lang="pt-BR" sz="10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a:txBody>
                  <a:tcPr marL="64604" marR="64604" marT="0" marB="0"/>
                </a:tc>
                <a:tc>
                  <a:txBody>
                    <a:bodyPr/>
                    <a:lstStyle/>
                    <a:p>
                      <a:pPr algn="just">
                        <a:lnSpc>
                          <a:spcPct val="115000"/>
                        </a:lnSpc>
                        <a:spcAft>
                          <a:spcPts val="1000"/>
                        </a:spcAft>
                      </a:pPr>
                      <a:r>
                        <a:rPr lang="pt-BR" sz="1000" dirty="0">
                          <a:effectLst/>
                        </a:rPr>
                        <a:t> </a:t>
                      </a:r>
                      <a:endParaRPr lang="pt-B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04" marR="64604" marT="0" marB="0"/>
                </a:tc>
                <a:extLst>
                  <a:ext uri="{0D108BD9-81ED-4DB2-BD59-A6C34878D82A}">
                    <a16:rowId xmlns="" xmlns:a16="http://schemas.microsoft.com/office/drawing/2014/main" val="2719993874"/>
                  </a:ext>
                </a:extLst>
              </a:tr>
              <a:tr h="1031268">
                <a:tc>
                  <a:txBody>
                    <a:bodyPr/>
                    <a:lstStyle/>
                    <a:p>
                      <a:pPr algn="just"/>
                      <a:r>
                        <a:rPr lang="pt-BR" sz="1100" dirty="0">
                          <a:solidFill>
                            <a:schemeClr val="bg1"/>
                          </a:solidFill>
                          <a:effectLst/>
                        </a:rPr>
                        <a:t>Introduz as Alterações 3.103 a 3.105 no RICMS/SC-01 e estabelece outras providências. </a:t>
                      </a:r>
                    </a:p>
                    <a:p>
                      <a:pPr algn="just">
                        <a:lnSpc>
                          <a:spcPct val="115000"/>
                        </a:lnSpc>
                        <a:spcAft>
                          <a:spcPts val="1000"/>
                        </a:spcAft>
                      </a:pPr>
                      <a:r>
                        <a:rPr lang="pt-BR" sz="1000" dirty="0">
                          <a:solidFill>
                            <a:schemeClr val="bg1"/>
                          </a:solidFill>
                          <a:effectLst/>
                        </a:rPr>
                        <a:t> </a:t>
                      </a:r>
                      <a:endParaRPr lang="pt-BR"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604" marR="64604" marT="0" marB="0"/>
                </a:tc>
                <a:tc>
                  <a:txBody>
                    <a:bodyPr/>
                    <a:lstStyle/>
                    <a:p>
                      <a:pPr algn="just"/>
                      <a:r>
                        <a:rPr lang="pt-BR" sz="1100" dirty="0">
                          <a:solidFill>
                            <a:schemeClr val="accent3"/>
                          </a:solidFill>
                          <a:effectLst/>
                        </a:rPr>
                        <a:t>Introduz as Alterações 3.103 a 3.105 no RICMS/SC-01 e estabelece outras providências. </a:t>
                      </a:r>
                    </a:p>
                    <a:p>
                      <a:pPr algn="just">
                        <a:lnSpc>
                          <a:spcPct val="115000"/>
                        </a:lnSpc>
                        <a:spcAft>
                          <a:spcPts val="1000"/>
                        </a:spcAft>
                      </a:pPr>
                      <a:r>
                        <a:rPr lang="pt-BR" sz="1000" dirty="0">
                          <a:solidFill>
                            <a:schemeClr val="accent3"/>
                          </a:solidFill>
                          <a:effectLst/>
                        </a:rPr>
                        <a:t> </a:t>
                      </a:r>
                      <a:endParaRPr lang="pt-BR" sz="10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a:txBody>
                  <a:tcPr marL="64604" marR="64604" marT="0" marB="0"/>
                </a:tc>
                <a:tc>
                  <a:txBody>
                    <a:bodyPr/>
                    <a:lstStyle/>
                    <a:p>
                      <a:pPr algn="just">
                        <a:lnSpc>
                          <a:spcPct val="115000"/>
                        </a:lnSpc>
                        <a:spcAft>
                          <a:spcPts val="1000"/>
                        </a:spcAft>
                      </a:pPr>
                      <a:r>
                        <a:rPr lang="pt-BR" sz="1000">
                          <a:effectLst/>
                        </a:rPr>
                        <a:t> </a:t>
                      </a:r>
                      <a:endParaRPr lang="pt-BR" sz="1000">
                        <a:effectLst/>
                        <a:latin typeface="Calibri" panose="020F0502020204030204" pitchFamily="34" charset="0"/>
                        <a:ea typeface="Calibri" panose="020F0502020204030204" pitchFamily="34" charset="0"/>
                        <a:cs typeface="Times New Roman" panose="02020603050405020304" pitchFamily="18" charset="0"/>
                      </a:endParaRPr>
                    </a:p>
                  </a:txBody>
                  <a:tcPr marL="64604" marR="64604" marT="0" marB="0"/>
                </a:tc>
                <a:extLst>
                  <a:ext uri="{0D108BD9-81ED-4DB2-BD59-A6C34878D82A}">
                    <a16:rowId xmlns="" xmlns:a16="http://schemas.microsoft.com/office/drawing/2014/main" val="2858074107"/>
                  </a:ext>
                </a:extLst>
              </a:tr>
              <a:tr h="2059614">
                <a:tc>
                  <a:txBody>
                    <a:bodyPr/>
                    <a:lstStyle/>
                    <a:p>
                      <a:pPr algn="just"/>
                      <a:r>
                        <a:rPr lang="pt-BR" sz="1100" dirty="0">
                          <a:solidFill>
                            <a:schemeClr val="bg1"/>
                          </a:solidFill>
                          <a:effectLst/>
                        </a:rPr>
                        <a:t>O GOVERNADOR DO ESTADO DE SANTA CATARINA, no uso da competência privativa que lhe confere o art. 71, incisos I e III, da Constituição do Estado, e considerando o disposto no art. 98 da Lei nº 10.297, de 26 de dezembro de 1996,</a:t>
                      </a:r>
                    </a:p>
                    <a:p>
                      <a:pPr algn="just"/>
                      <a:r>
                        <a:rPr lang="pt-BR" sz="1100" dirty="0">
                          <a:solidFill>
                            <a:schemeClr val="bg1"/>
                          </a:solidFill>
                          <a:effectLst/>
                        </a:rPr>
                        <a:t>D E C R E T A:</a:t>
                      </a:r>
                    </a:p>
                    <a:p>
                      <a:pPr algn="just">
                        <a:lnSpc>
                          <a:spcPct val="115000"/>
                        </a:lnSpc>
                        <a:spcAft>
                          <a:spcPts val="1000"/>
                        </a:spcAft>
                      </a:pPr>
                      <a:r>
                        <a:rPr lang="pt-BR" sz="1000" dirty="0">
                          <a:solidFill>
                            <a:schemeClr val="bg1"/>
                          </a:solidFill>
                          <a:effectLst/>
                        </a:rPr>
                        <a:t> </a:t>
                      </a:r>
                      <a:endParaRPr lang="pt-BR"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604" marR="64604" marT="0" marB="0"/>
                </a:tc>
                <a:tc>
                  <a:txBody>
                    <a:bodyPr/>
                    <a:lstStyle/>
                    <a:p>
                      <a:pPr algn="just"/>
                      <a:r>
                        <a:rPr lang="pt-BR" sz="1100" dirty="0">
                          <a:solidFill>
                            <a:schemeClr val="accent3"/>
                          </a:solidFill>
                          <a:effectLst/>
                        </a:rPr>
                        <a:t>O GOVERNADOR DO ESTADO DE SANTA CATARINA, no uso da competência privativa que lhe confere o art. 71, incisos I e III, da Constituição do Estado, e considerando o disposto no art. 98 da Lei nº 10.297, de 26 de dezembro de 1996,</a:t>
                      </a:r>
                    </a:p>
                    <a:p>
                      <a:pPr algn="just"/>
                      <a:r>
                        <a:rPr lang="pt-BR" sz="1100" dirty="0">
                          <a:solidFill>
                            <a:schemeClr val="accent3"/>
                          </a:solidFill>
                          <a:effectLst/>
                        </a:rPr>
                        <a:t>D E C R E T A:</a:t>
                      </a:r>
                    </a:p>
                    <a:p>
                      <a:pPr algn="just">
                        <a:lnSpc>
                          <a:spcPct val="115000"/>
                        </a:lnSpc>
                        <a:spcAft>
                          <a:spcPts val="1000"/>
                        </a:spcAft>
                      </a:pPr>
                      <a:r>
                        <a:rPr lang="pt-BR" sz="1000" dirty="0">
                          <a:solidFill>
                            <a:schemeClr val="accent3"/>
                          </a:solidFill>
                          <a:effectLst/>
                        </a:rPr>
                        <a:t> </a:t>
                      </a:r>
                      <a:endParaRPr lang="pt-BR" sz="10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a:txBody>
                  <a:tcPr marL="64604" marR="64604" marT="0" marB="0"/>
                </a:tc>
                <a:tc>
                  <a:txBody>
                    <a:bodyPr/>
                    <a:lstStyle/>
                    <a:p>
                      <a:pPr algn="just">
                        <a:lnSpc>
                          <a:spcPct val="115000"/>
                        </a:lnSpc>
                        <a:spcAft>
                          <a:spcPts val="1000"/>
                        </a:spcAft>
                      </a:pPr>
                      <a:r>
                        <a:rPr lang="pt-BR" sz="1000" dirty="0">
                          <a:effectLst/>
                        </a:rPr>
                        <a:t> </a:t>
                      </a:r>
                      <a:endParaRPr lang="pt-B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04" marR="64604" marT="0" marB="0"/>
                </a:tc>
                <a:extLst>
                  <a:ext uri="{0D108BD9-81ED-4DB2-BD59-A6C34878D82A}">
                    <a16:rowId xmlns="" xmlns:a16="http://schemas.microsoft.com/office/drawing/2014/main" val="1034518069"/>
                  </a:ext>
                </a:extLst>
              </a:tr>
              <a:tr h="1599490">
                <a:tc>
                  <a:txBody>
                    <a:bodyPr/>
                    <a:lstStyle/>
                    <a:p>
                      <a:pPr algn="just"/>
                      <a:r>
                        <a:rPr lang="pt-BR" sz="1100" dirty="0">
                          <a:solidFill>
                            <a:schemeClr val="bg1"/>
                          </a:solidFill>
                          <a:effectLst/>
                        </a:rPr>
                        <a:t>Art. 1º Ficam introduzidas no RICMS/SC-01 as seguintes Alterações:</a:t>
                      </a:r>
                    </a:p>
                    <a:p>
                      <a:pPr algn="just"/>
                      <a:r>
                        <a:rPr lang="pt-BR" sz="1100" dirty="0">
                          <a:solidFill>
                            <a:schemeClr val="bg1"/>
                          </a:solidFill>
                          <a:effectLst/>
                        </a:rPr>
                        <a:t>ALTERAÇÃO 3.103 – O caput do </a:t>
                      </a:r>
                      <a:r>
                        <a:rPr lang="pt-BR" sz="1100" u="sng" dirty="0">
                          <a:solidFill>
                            <a:schemeClr val="bg1"/>
                          </a:solidFill>
                          <a:effectLst/>
                          <a:hlinkClick r:id="rId2"/>
                        </a:rPr>
                        <a:t>art. 52-A</a:t>
                      </a:r>
                      <a:r>
                        <a:rPr lang="pt-BR" sz="1100" dirty="0">
                          <a:solidFill>
                            <a:schemeClr val="bg1"/>
                          </a:solidFill>
                          <a:effectLst/>
                        </a:rPr>
                        <a:t> do Regulamento passa a vigorar com a seguinte redação:</a:t>
                      </a:r>
                    </a:p>
                    <a:p>
                      <a:pPr algn="just">
                        <a:lnSpc>
                          <a:spcPct val="115000"/>
                        </a:lnSpc>
                        <a:spcAft>
                          <a:spcPts val="1000"/>
                        </a:spcAft>
                      </a:pPr>
                      <a:r>
                        <a:rPr lang="pt-BR" sz="1000" dirty="0">
                          <a:solidFill>
                            <a:schemeClr val="bg1"/>
                          </a:solidFill>
                          <a:effectLst/>
                        </a:rPr>
                        <a:t> </a:t>
                      </a:r>
                      <a:endParaRPr lang="pt-BR"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604" marR="64604" marT="0" marB="0"/>
                </a:tc>
                <a:tc>
                  <a:txBody>
                    <a:bodyPr/>
                    <a:lstStyle/>
                    <a:p>
                      <a:pPr algn="just"/>
                      <a:r>
                        <a:rPr lang="pt-BR" sz="1100" dirty="0">
                          <a:solidFill>
                            <a:schemeClr val="accent3"/>
                          </a:solidFill>
                          <a:effectLst/>
                        </a:rPr>
                        <a:t>Art. 1º Ficam introduzidas no RICMS/SC-01 as seguintes Alterações:</a:t>
                      </a:r>
                    </a:p>
                    <a:p>
                      <a:pPr algn="just"/>
                      <a:r>
                        <a:rPr lang="pt-BR" sz="1100" dirty="0">
                          <a:solidFill>
                            <a:schemeClr val="accent3"/>
                          </a:solidFill>
                          <a:effectLst/>
                        </a:rPr>
                        <a:t>ALTERAÇÃO 3.103 – O caput do </a:t>
                      </a:r>
                      <a:r>
                        <a:rPr lang="pt-BR" sz="1100" u="sng" dirty="0">
                          <a:solidFill>
                            <a:schemeClr val="accent3"/>
                          </a:solidFill>
                          <a:effectLst/>
                          <a:hlinkClick r:id="rId2"/>
                        </a:rPr>
                        <a:t>art. 52-A</a:t>
                      </a:r>
                      <a:r>
                        <a:rPr lang="pt-BR" sz="1100" dirty="0">
                          <a:solidFill>
                            <a:schemeClr val="accent3"/>
                          </a:solidFill>
                          <a:effectLst/>
                        </a:rPr>
                        <a:t> do Regulamento passa a vigorar com a seguinte redação:</a:t>
                      </a:r>
                    </a:p>
                    <a:p>
                      <a:pPr algn="just">
                        <a:lnSpc>
                          <a:spcPct val="115000"/>
                        </a:lnSpc>
                        <a:spcAft>
                          <a:spcPts val="1000"/>
                        </a:spcAft>
                      </a:pPr>
                      <a:r>
                        <a:rPr lang="pt-BR" sz="1000" dirty="0">
                          <a:solidFill>
                            <a:schemeClr val="accent3"/>
                          </a:solidFill>
                          <a:effectLst/>
                        </a:rPr>
                        <a:t> </a:t>
                      </a:r>
                      <a:endParaRPr lang="pt-BR" sz="10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a:txBody>
                  <a:tcPr marL="64604" marR="64604" marT="0" marB="0"/>
                </a:tc>
                <a:tc>
                  <a:txBody>
                    <a:bodyPr/>
                    <a:lstStyle/>
                    <a:p>
                      <a:pPr algn="just">
                        <a:lnSpc>
                          <a:spcPct val="115000"/>
                        </a:lnSpc>
                        <a:spcAft>
                          <a:spcPts val="1000"/>
                        </a:spcAft>
                      </a:pPr>
                      <a:r>
                        <a:rPr lang="pt-BR" sz="1000" dirty="0">
                          <a:effectLst/>
                        </a:rPr>
                        <a:t> </a:t>
                      </a:r>
                      <a:endParaRPr lang="pt-B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4604" marR="64604" marT="0" marB="0"/>
                </a:tc>
                <a:extLst>
                  <a:ext uri="{0D108BD9-81ED-4DB2-BD59-A6C34878D82A}">
                    <a16:rowId xmlns="" xmlns:a16="http://schemas.microsoft.com/office/drawing/2014/main" val="1659273963"/>
                  </a:ext>
                </a:extLst>
              </a:tr>
            </a:tbl>
          </a:graphicData>
        </a:graphic>
      </p:graphicFrame>
    </p:spTree>
    <p:extLst>
      <p:ext uri="{BB962C8B-B14F-4D97-AF65-F5344CB8AC3E}">
        <p14:creationId xmlns:p14="http://schemas.microsoft.com/office/powerpoint/2010/main" val="4805852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TM04033919[[fn=Circuito]]</Template>
  <TotalTime>291</TotalTime>
  <Words>1091</Words>
  <Application>Microsoft Office PowerPoint</Application>
  <PresentationFormat>Personalizar</PresentationFormat>
  <Paragraphs>185</Paragraphs>
  <Slides>12</Slides>
  <Notes>0</Notes>
  <HiddenSlides>0</HiddenSlides>
  <MMClips>0</MMClips>
  <ScaleCrop>false</ScaleCrop>
  <HeadingPairs>
    <vt:vector size="4" baseType="variant">
      <vt:variant>
        <vt:lpstr>Tema</vt:lpstr>
      </vt:variant>
      <vt:variant>
        <vt:i4>1</vt:i4>
      </vt:variant>
      <vt:variant>
        <vt:lpstr>Títulos de slides</vt:lpstr>
      </vt:variant>
      <vt:variant>
        <vt:i4>12</vt:i4>
      </vt:variant>
    </vt:vector>
  </HeadingPairs>
  <TitlesOfParts>
    <vt:vector size="13" baseType="lpstr">
      <vt:lpstr>Circuito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LG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XV CICLO DE ESTUDOS SOBRE O MOVIMENTO ECONÔMICO DE SANTA CATARINA</dc:title>
  <dc:creator>Windows User</dc:creator>
  <cp:lastModifiedBy>Luiz Antônio</cp:lastModifiedBy>
  <cp:revision>32</cp:revision>
  <dcterms:created xsi:type="dcterms:W3CDTF">2019-02-20T18:13:30Z</dcterms:created>
  <dcterms:modified xsi:type="dcterms:W3CDTF">2019-02-27T17:12:58Z</dcterms:modified>
</cp:coreProperties>
</file>