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B2D9-F3E3-44C2-9D74-AB20B062399F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FE8-CD53-4AB2-99BD-B28E84CAD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63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B2D9-F3E3-44C2-9D74-AB20B062399F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FE8-CD53-4AB2-99BD-B28E84CAD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5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B2D9-F3E3-44C2-9D74-AB20B062399F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FE8-CD53-4AB2-99BD-B28E84CAD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89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B2D9-F3E3-44C2-9D74-AB20B062399F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FE8-CD53-4AB2-99BD-B28E84CAD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69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B2D9-F3E3-44C2-9D74-AB20B062399F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FE8-CD53-4AB2-99BD-B28E84CAD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64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B2D9-F3E3-44C2-9D74-AB20B062399F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FE8-CD53-4AB2-99BD-B28E84CAD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71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B2D9-F3E3-44C2-9D74-AB20B062399F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FE8-CD53-4AB2-99BD-B28E84CAD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69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B2D9-F3E3-44C2-9D74-AB20B062399F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FE8-CD53-4AB2-99BD-B28E84CAD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73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B2D9-F3E3-44C2-9D74-AB20B062399F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FE8-CD53-4AB2-99BD-B28E84CAD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88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B2D9-F3E3-44C2-9D74-AB20B062399F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FE8-CD53-4AB2-99BD-B28E84CAD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45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B2D9-F3E3-44C2-9D74-AB20B062399F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FE8-CD53-4AB2-99BD-B28E84CAD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31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6B2D9-F3E3-44C2-9D74-AB20B062399F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22FE8-CD53-4AB2-99BD-B28E84CAD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75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57020" cy="68580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66042" y="2420888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XV CICLO DE ESTUDOS SOBRE MOVIMENTO ECONÔMICO</a:t>
            </a:r>
          </a:p>
        </p:txBody>
      </p:sp>
      <p:sp>
        <p:nvSpPr>
          <p:cNvPr id="8" name="Retângulo 7"/>
          <p:cNvSpPr/>
          <p:nvPr/>
        </p:nvSpPr>
        <p:spPr>
          <a:xfrm>
            <a:off x="462365" y="692696"/>
            <a:ext cx="8424936" cy="1142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Associação dos Municípios da Região da Grande </a:t>
            </a: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Florianópolis</a:t>
            </a:r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635896" y="4941168"/>
            <a:ext cx="2662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Fevereiro/2019</a:t>
            </a:r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57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57020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187624" y="1268760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latin typeface="Arial Black" pitchFamily="34" charset="0"/>
              </a:rPr>
              <a:t>Participação do grande grupo.</a:t>
            </a:r>
          </a:p>
          <a:p>
            <a:endParaRPr lang="pt-BR" sz="3000" b="1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pt-BR" sz="30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pt-BR" sz="3000" b="1" dirty="0" smtClean="0">
                <a:solidFill>
                  <a:schemeClr val="bg1"/>
                </a:solidFill>
                <a:latin typeface="Arial Black" pitchFamily="34" charset="0"/>
              </a:rPr>
              <a:t>OBRIGADO!</a:t>
            </a:r>
          </a:p>
          <a:p>
            <a:endParaRPr lang="pt-BR" sz="30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r"/>
            <a:r>
              <a:rPr lang="pt-BR" sz="3000" b="1" dirty="0" err="1" smtClean="0">
                <a:solidFill>
                  <a:schemeClr val="bg1"/>
                </a:solidFill>
                <a:latin typeface="Arial Black" pitchFamily="34" charset="0"/>
              </a:rPr>
              <a:t>Julio</a:t>
            </a:r>
            <a:r>
              <a:rPr lang="pt-BR" sz="3000" b="1" dirty="0" smtClean="0">
                <a:solidFill>
                  <a:schemeClr val="bg1"/>
                </a:solidFill>
                <a:latin typeface="Arial Black" pitchFamily="34" charset="0"/>
              </a:rPr>
              <a:t> Cesar </a:t>
            </a:r>
            <a:r>
              <a:rPr lang="pt-BR" sz="3000" b="1" dirty="0" err="1" smtClean="0">
                <a:solidFill>
                  <a:schemeClr val="bg1"/>
                </a:solidFill>
                <a:latin typeface="Arial Black" pitchFamily="34" charset="0"/>
              </a:rPr>
              <a:t>Klock</a:t>
            </a:r>
            <a:endParaRPr lang="pt-BR" sz="3000" b="1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3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57020" cy="68580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467543" y="880533"/>
            <a:ext cx="8424937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Black" pitchFamily="34" charset="0"/>
              </a:rPr>
              <a:t>T </a:t>
            </a:r>
            <a:r>
              <a:rPr lang="pt-BR" sz="40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Black" pitchFamily="34" charset="0"/>
              </a:rPr>
              <a:t>T</a:t>
            </a:r>
            <a:r>
              <a:rPr lang="pt-BR" sz="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Black" pitchFamily="34" charset="0"/>
              </a:rPr>
              <a:t> D</a:t>
            </a:r>
          </a:p>
          <a:p>
            <a:pPr algn="ctr">
              <a:lnSpc>
                <a:spcPct val="150000"/>
              </a:lnSpc>
            </a:pPr>
            <a:r>
              <a:rPr lang="pt-BR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Black" pitchFamily="34" charset="0"/>
              </a:rPr>
              <a:t>TRATAMENTO TRIBUTÁRIO</a:t>
            </a:r>
          </a:p>
          <a:p>
            <a:pPr algn="ctr">
              <a:lnSpc>
                <a:spcPct val="150000"/>
              </a:lnSpc>
            </a:pPr>
            <a:r>
              <a:rPr lang="pt-BR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Black" pitchFamily="34" charset="0"/>
              </a:rPr>
              <a:t> DIFERENCIADO</a:t>
            </a:r>
          </a:p>
          <a:p>
            <a:pPr algn="ctr">
              <a:lnSpc>
                <a:spcPct val="150000"/>
              </a:lnSpc>
            </a:pPr>
            <a:r>
              <a:rPr lang="pt-BR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Black" pitchFamily="34" charset="0"/>
              </a:rPr>
              <a:t>X</a:t>
            </a:r>
          </a:p>
          <a:p>
            <a:pPr algn="ctr">
              <a:lnSpc>
                <a:spcPct val="150000"/>
              </a:lnSpc>
            </a:pPr>
            <a:r>
              <a:rPr lang="pt-BR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Black" pitchFamily="34" charset="0"/>
              </a:rPr>
              <a:t>VALOR ADICIONADO</a:t>
            </a:r>
            <a:endParaRPr lang="pt-BR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5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85524" y="69269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Arial Black" pitchFamily="34" charset="0"/>
              </a:rPr>
              <a:t>VALOR ADICIONADO</a:t>
            </a:r>
            <a:endParaRPr lang="pt-BR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5702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466042" y="1268760"/>
            <a:ext cx="8424936" cy="295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  <a:latin typeface="Arial Black" pitchFamily="34" charset="0"/>
              </a:rPr>
              <a:t>Lei Complementar </a:t>
            </a:r>
            <a:r>
              <a:rPr lang="pt-BR" b="1" dirty="0" err="1" smtClean="0">
                <a:solidFill>
                  <a:schemeClr val="bg1"/>
                </a:solidFill>
                <a:latin typeface="Arial Black" pitchFamily="34" charset="0"/>
              </a:rPr>
              <a:t>n.°</a:t>
            </a:r>
            <a:r>
              <a:rPr lang="pt-BR" b="1" dirty="0" smtClean="0">
                <a:solidFill>
                  <a:schemeClr val="bg1"/>
                </a:solidFill>
                <a:latin typeface="Arial Black" pitchFamily="34" charset="0"/>
              </a:rPr>
              <a:t> 63/1990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  <a:latin typeface="Arial Black" pitchFamily="34" charset="0"/>
              </a:rPr>
              <a:t>§ </a:t>
            </a:r>
            <a:r>
              <a:rPr lang="pt-BR" b="1" dirty="0">
                <a:solidFill>
                  <a:schemeClr val="bg1"/>
                </a:solidFill>
                <a:latin typeface="Arial Black" pitchFamily="34" charset="0"/>
              </a:rPr>
              <a:t>1</a:t>
            </a:r>
            <a:r>
              <a:rPr lang="pt-BR" b="1" u="sng" baseline="300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pt-BR" b="1" dirty="0">
                <a:solidFill>
                  <a:schemeClr val="bg1"/>
                </a:solidFill>
                <a:latin typeface="Arial Black" pitchFamily="34" charset="0"/>
              </a:rPr>
              <a:t> O valor adicionado corresponderá, para cada Município:             </a:t>
            </a:r>
            <a:endParaRPr lang="pt-BR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  <a:latin typeface="Arial Black" pitchFamily="34" charset="0"/>
              </a:rPr>
              <a:t>I </a:t>
            </a:r>
            <a:r>
              <a:rPr lang="pt-BR" b="1" dirty="0">
                <a:solidFill>
                  <a:schemeClr val="bg1"/>
                </a:solidFill>
                <a:latin typeface="Arial Black" pitchFamily="34" charset="0"/>
              </a:rPr>
              <a:t>– ao valor das mercadorias saídas, acrescido do valor das prestações de serviços, no seu território, deduzido o valor das mercadorias entradas, em cada ano civil;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73174" y="5101216"/>
            <a:ext cx="8419306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Saídas</a:t>
            </a: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( – ) Entradas </a:t>
            </a:r>
            <a:r>
              <a:rPr lang="pt-BR" sz="2400" dirty="0" smtClean="0">
                <a:latin typeface="Arial Black" pitchFamily="34" charset="0"/>
              </a:rPr>
              <a:t>=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VALOR ADICIONADO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Seta para baixo 1"/>
          <p:cNvSpPr/>
          <p:nvPr/>
        </p:nvSpPr>
        <p:spPr>
          <a:xfrm>
            <a:off x="4355976" y="4226493"/>
            <a:ext cx="504056" cy="730707"/>
          </a:xfrm>
          <a:prstGeom prst="down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49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5702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18554" y="1628800"/>
            <a:ext cx="8319912" cy="2610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Falta de dispositivos nos </a:t>
            </a:r>
            <a:r>
              <a:rPr lang="pt-BR" sz="2800" dirty="0" err="1" smtClean="0">
                <a:solidFill>
                  <a:schemeClr val="bg1"/>
                </a:solidFill>
                <a:latin typeface="Arial Black" pitchFamily="34" charset="0"/>
              </a:rPr>
              <a:t>TTDs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 atuais, para propiciar mecanismos de proteção do VALOR ADICIONADO e de orientações para seu cálculo.</a:t>
            </a:r>
            <a:endParaRPr lang="pt-BR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17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5702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67544" y="548681"/>
            <a:ext cx="84249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Arial Black" pitchFamily="34" charset="0"/>
              </a:rPr>
              <a:t>Exemplo</a:t>
            </a:r>
          </a:p>
          <a:p>
            <a:pPr algn="ctr"/>
            <a:r>
              <a:rPr lang="pt-BR" sz="2000" dirty="0" smtClean="0">
                <a:solidFill>
                  <a:schemeClr val="bg1"/>
                </a:solidFill>
                <a:latin typeface="Arial Black" pitchFamily="34" charset="0"/>
              </a:rPr>
              <a:t>Souza Cruz</a:t>
            </a:r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</a:p>
          <a:p>
            <a:endParaRPr lang="pt-BR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pt-BR" sz="1700" dirty="0" smtClean="0">
                <a:solidFill>
                  <a:schemeClr val="bg1"/>
                </a:solidFill>
                <a:latin typeface="Arial Black" pitchFamily="34" charset="0"/>
              </a:rPr>
              <a:t>TRATAMENTO </a:t>
            </a:r>
            <a:r>
              <a:rPr lang="pt-BR" sz="1700" dirty="0">
                <a:solidFill>
                  <a:schemeClr val="bg1"/>
                </a:solidFill>
                <a:latin typeface="Arial Black" pitchFamily="34" charset="0"/>
              </a:rPr>
              <a:t>TRIBUTÁRIO DIFERENCIADO Nº </a:t>
            </a:r>
            <a:r>
              <a:rPr lang="pt-BR" sz="1700" dirty="0" smtClean="0">
                <a:solidFill>
                  <a:schemeClr val="bg1"/>
                </a:solidFill>
                <a:latin typeface="Arial Black" pitchFamily="34" charset="0"/>
              </a:rPr>
              <a:t>85000000043897/2008</a:t>
            </a:r>
            <a:endParaRPr lang="pt-BR" sz="17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5771" y="1916832"/>
            <a:ext cx="8432196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Arial Black" pitchFamily="34" charset="0"/>
                <a:cs typeface="Arial" panose="020B0604020202020204" pitchFamily="34" charset="0"/>
              </a:rPr>
              <a:t>...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Arial Black" pitchFamily="34" charset="0"/>
                <a:cs typeface="Arial" panose="020B0604020202020204" pitchFamily="34" charset="0"/>
              </a:rPr>
              <a:t>PARÁGRAFO QUARTO - O valor adicionado apurado nas Usinas de Fumo, Depósitos de Vendas e Fazendas de Florestamento/Reflorestamento  serão apurados mediante diferença entre os valores de entradas e de saídas acima referidos e deduzidos do valor adicionado apurado nos livros  consolidados do Estabelecimento Principal.</a:t>
            </a:r>
            <a:endParaRPr kumimoji="0" lang="pt-PT" altLang="pt-BR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Arial Black" pitchFamily="34" charset="0"/>
                <a:cs typeface="Arial" panose="020B0604020202020204" pitchFamily="34" charset="0"/>
              </a:rPr>
              <a:t> </a:t>
            </a:r>
            <a:endParaRPr kumimoji="0" lang="pt-PT" altLang="pt-BR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Arial Black" pitchFamily="34" charset="0"/>
                <a:cs typeface="Arial" panose="020B0604020202020204" pitchFamily="34" charset="0"/>
              </a:rPr>
              <a:t>PARÁGRAFO QUINTO - O valor adicionado apurado nos Postos de Distribuição e Postos de Abastecimento serão apurados mediante diferença entre  os valores de entradas e de saídas acima referidos e deduzidos do valor adicionado apurado na DIME do Depósito de Vendas.</a:t>
            </a:r>
            <a:endParaRPr kumimoji="0" lang="pt-PT" altLang="pt-BR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68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5702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67545" y="62068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 Black" pitchFamily="34" charset="0"/>
                <a:cs typeface="Arial" panose="020B0604020202020204" pitchFamily="34" charset="0"/>
              </a:rPr>
              <a:t>Principais distorções no Valor Adicionado: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5" y="1340768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Clr>
                <a:srgbClr val="CCFF66"/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Faturamento centralizado;</a:t>
            </a:r>
          </a:p>
          <a:p>
            <a:pPr marL="457200" indent="-457200">
              <a:lnSpc>
                <a:spcPct val="200000"/>
              </a:lnSpc>
              <a:buClr>
                <a:srgbClr val="CCFF66"/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Venda fora do estabelecimento;</a:t>
            </a:r>
          </a:p>
          <a:p>
            <a:pPr marL="457200" indent="-457200">
              <a:lnSpc>
                <a:spcPct val="200000"/>
              </a:lnSpc>
              <a:buClr>
                <a:srgbClr val="CCFF66"/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Venda Porta a Porta;</a:t>
            </a:r>
          </a:p>
          <a:p>
            <a:pPr marL="457200" indent="-457200">
              <a:lnSpc>
                <a:spcPct val="200000"/>
              </a:lnSpc>
              <a:buClr>
                <a:srgbClr val="CCFF66"/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Pró-Emprego;</a:t>
            </a:r>
          </a:p>
          <a:p>
            <a:pPr marL="457200" indent="-457200">
              <a:lnSpc>
                <a:spcPct val="200000"/>
              </a:lnSpc>
              <a:buClr>
                <a:srgbClr val="CCFF66"/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......</a:t>
            </a:r>
            <a:endParaRPr lang="pt-BR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22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5702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66042" y="954306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 Black" pitchFamily="34" charset="0"/>
                <a:cs typeface="Arial" panose="020B0604020202020204" pitchFamily="34" charset="0"/>
              </a:rPr>
              <a:t>Principais distorções no Valor Adicionado: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35309" y="2132856"/>
            <a:ext cx="845566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FFF99"/>
              </a:buClr>
              <a:buFont typeface="Wingdings" pitchFamily="2" charset="2"/>
              <a:buChar char="ü"/>
            </a:pPr>
            <a:r>
              <a:rPr lang="pt-BR" sz="2200" dirty="0" smtClean="0">
                <a:solidFill>
                  <a:schemeClr val="bg1"/>
                </a:solidFill>
                <a:latin typeface="Arial Black" pitchFamily="34" charset="0"/>
              </a:rPr>
              <a:t>TTD – Concede </a:t>
            </a:r>
            <a:r>
              <a:rPr lang="pt-B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DIFERIMENTO</a:t>
            </a:r>
            <a:r>
              <a:rPr lang="pt-BR" sz="2200" dirty="0" smtClean="0">
                <a:solidFill>
                  <a:schemeClr val="bg1"/>
                </a:solidFill>
                <a:latin typeface="Arial Black" pitchFamily="34" charset="0"/>
              </a:rPr>
              <a:t> na operação de importação:</a:t>
            </a:r>
            <a:endParaRPr lang="pt-BR" sz="2200" dirty="0">
              <a:solidFill>
                <a:schemeClr val="bg1"/>
              </a:solidFill>
              <a:latin typeface="Arial Black" pitchFamily="34" charset="0"/>
            </a:endParaRPr>
          </a:p>
          <a:p>
            <a:pPr algn="just" fontAlgn="b"/>
            <a:endParaRPr lang="pt-BR" sz="2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 fontAlgn="b">
              <a:lnSpc>
                <a:spcPct val="150000"/>
              </a:lnSpc>
            </a:pPr>
            <a:r>
              <a:rPr lang="pt-BR" sz="2200" b="1" dirty="0" smtClean="0">
                <a:solidFill>
                  <a:schemeClr val="bg1"/>
                </a:solidFill>
                <a:latin typeface="Arial Black" pitchFamily="34" charset="0"/>
              </a:rPr>
              <a:t>Diferimento:</a:t>
            </a:r>
            <a:r>
              <a:rPr lang="pt-BR" sz="2200" dirty="0" smtClean="0">
                <a:solidFill>
                  <a:schemeClr val="bg1"/>
                </a:solidFill>
                <a:latin typeface="Arial Black" pitchFamily="34" charset="0"/>
              </a:rPr>
              <a:t> ação </a:t>
            </a:r>
            <a:r>
              <a:rPr lang="pt-BR" sz="2200" dirty="0">
                <a:solidFill>
                  <a:schemeClr val="bg1"/>
                </a:solidFill>
                <a:latin typeface="Arial Black" pitchFamily="34" charset="0"/>
              </a:rPr>
              <a:t>de diferir, de transferir para uma outra data ou momento</a:t>
            </a:r>
            <a:r>
              <a:rPr lang="pt-BR" sz="2200" dirty="0" smtClean="0">
                <a:solidFill>
                  <a:schemeClr val="bg1"/>
                </a:solidFill>
                <a:latin typeface="Arial Black" pitchFamily="34" charset="0"/>
              </a:rPr>
              <a:t>. Demora</a:t>
            </a:r>
            <a:r>
              <a:rPr lang="pt-BR" sz="2200" dirty="0">
                <a:solidFill>
                  <a:schemeClr val="bg1"/>
                </a:solidFill>
                <a:latin typeface="Arial Black" pitchFamily="34" charset="0"/>
              </a:rPr>
              <a:t>; ação de prolongar, de demorar.</a:t>
            </a:r>
          </a:p>
          <a:p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25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5702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66042" y="620688"/>
            <a:ext cx="84249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Arial Black" pitchFamily="34" charset="0"/>
              </a:rPr>
              <a:t>EXEMPLO 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DADOS FICTÍCIOS PARA FINS DE DEMOSNTRAÇÃO</a:t>
            </a:r>
            <a:endParaRPr lang="pt-B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6042" y="139341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OPERAÇÃO DE IMPORTAÇÃO POR CONTA E ORDEM</a:t>
            </a:r>
            <a:endParaRPr lang="pt-B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6043" y="1937737"/>
            <a:ext cx="4105958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OPERAÇÃO NORMAL</a:t>
            </a:r>
          </a:p>
          <a:p>
            <a:endParaRPr lang="pt-BR" sz="1500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15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ENTRADAS</a:t>
            </a:r>
          </a:p>
          <a:p>
            <a:endParaRPr lang="pt-BR" sz="15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pt-BR" sz="15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MERCADORIAS –        100.000,00</a:t>
            </a:r>
          </a:p>
          <a:p>
            <a:r>
              <a:rPr lang="pt-BR" sz="15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IMPOSTOS FEDERAIS –  9.000,00</a:t>
            </a:r>
            <a:endParaRPr lang="pt-BR" sz="15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pt-BR" sz="15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TRIBUTO ESTADUAL  -   5.700,00</a:t>
            </a:r>
          </a:p>
          <a:p>
            <a:r>
              <a:rPr lang="pt-BR" sz="15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      TOTAL - 114.700,00</a:t>
            </a:r>
          </a:p>
          <a:p>
            <a:endParaRPr lang="pt-BR" sz="15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15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SAÍDAS</a:t>
            </a:r>
          </a:p>
          <a:p>
            <a:pPr algn="ctr"/>
            <a:endParaRPr lang="pt-BR" sz="15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pt-BR" sz="15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REMESSA P/ADQUIRENTE:126.000,00</a:t>
            </a:r>
          </a:p>
          <a:p>
            <a:endParaRPr lang="pt-BR" sz="15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pt-BR" sz="1500" dirty="0" smtClean="0">
                <a:solidFill>
                  <a:srgbClr val="FF0000"/>
                </a:solidFill>
                <a:latin typeface="Arial Black" pitchFamily="34" charset="0"/>
              </a:rPr>
              <a:t>VALOR ADICIONADO -  R$  11.300,00</a:t>
            </a:r>
            <a:endParaRPr lang="pt-BR" sz="15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8510" y="1973719"/>
            <a:ext cx="421246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OPERAÇÃO </a:t>
            </a:r>
            <a:r>
              <a:rPr lang="pt-BR" sz="15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COM DIFERIMENTO ICMS</a:t>
            </a:r>
            <a:endParaRPr lang="pt-BR" sz="15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endParaRPr lang="pt-BR" sz="15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1500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ENTRADAS</a:t>
            </a:r>
          </a:p>
          <a:p>
            <a:endParaRPr lang="pt-BR" sz="15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pt-BR" sz="1500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MERCADORIAS –        </a:t>
            </a:r>
            <a:r>
              <a:rPr lang="pt-BR" sz="15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  100.000,00</a:t>
            </a:r>
            <a:endParaRPr lang="pt-BR" sz="15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pt-BR" sz="1500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IMPOSTOS FEDERAIS –   </a:t>
            </a:r>
            <a:r>
              <a:rPr lang="pt-BR" sz="15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 9.000,00</a:t>
            </a:r>
            <a:endParaRPr lang="pt-BR" sz="15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pt-BR" sz="15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TRIBUTO </a:t>
            </a:r>
            <a:r>
              <a:rPr lang="pt-BR" sz="1500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ESTADUAL </a:t>
            </a:r>
            <a:r>
              <a:rPr lang="pt-BR" sz="15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-             0,00      </a:t>
            </a:r>
          </a:p>
          <a:p>
            <a:r>
              <a:rPr lang="pt-BR" sz="15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                       TOTAL </a:t>
            </a:r>
            <a:r>
              <a:rPr lang="pt-BR" sz="1500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- </a:t>
            </a:r>
            <a:r>
              <a:rPr lang="pt-BR" sz="15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 109.000,00</a:t>
            </a:r>
            <a:endParaRPr lang="pt-BR" sz="15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endParaRPr lang="pt-BR" sz="15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15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SAÍDAS</a:t>
            </a:r>
          </a:p>
          <a:p>
            <a:pPr algn="ctr"/>
            <a:endParaRPr lang="pt-BR" sz="1500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pt-BR" sz="15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REMESSA P/ADQUIRENTE: 126.000,00</a:t>
            </a:r>
            <a:endParaRPr lang="pt-BR" sz="15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endParaRPr lang="pt-BR" sz="1500" dirty="0">
              <a:latin typeface="Arial Black" pitchFamily="34" charset="0"/>
            </a:endParaRPr>
          </a:p>
          <a:p>
            <a:r>
              <a:rPr lang="pt-BR" sz="1500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VALOR ADICIONADO -  R$  </a:t>
            </a:r>
            <a:r>
              <a:rPr lang="pt-BR" sz="15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17.000,00</a:t>
            </a:r>
            <a:endParaRPr lang="pt-BR" sz="15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pt-BR" sz="1600" dirty="0" smtClean="0">
                <a:latin typeface="Arial Black" pitchFamily="34" charset="0"/>
              </a:rPr>
              <a:t>  </a:t>
            </a:r>
            <a:endParaRPr lang="pt-BR" sz="1600" dirty="0">
              <a:latin typeface="Arial Black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267742" y="5328483"/>
            <a:ext cx="51954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Incremento de 50,44% no VA</a:t>
            </a:r>
            <a:endParaRPr lang="pt-BR" sz="22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9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5702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467544" y="581290"/>
            <a:ext cx="84249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itchFamily="34" charset="0"/>
              </a:rPr>
              <a:t>Sugestão</a:t>
            </a:r>
            <a:endParaRPr lang="pt-BR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6042" y="1196752"/>
            <a:ext cx="8424936" cy="4661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bg1"/>
                </a:solidFill>
                <a:latin typeface="Arial Black" pitchFamily="34" charset="0"/>
              </a:rPr>
              <a:t>POR SE TRATAR DE IMPOSTO A PAGAR/RECUPRAR, OS CONTADORES POSSUEM ESTES VALORES BEM DETALHADOS, O QUE POSSIBILTA A INFORMAÇÃO DOS MESMOS NA DIME.</a:t>
            </a:r>
          </a:p>
          <a:p>
            <a:pPr algn="just"/>
            <a:endParaRPr lang="pt-BR" sz="2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bg1"/>
                </a:solidFill>
                <a:latin typeface="Arial Black" pitchFamily="34" charset="0"/>
              </a:rPr>
              <a:t>A EXEMPLO DE OUTRAS INFORMAÇÕES NO QUADRO 51 DA DIME, PODERIAM SER  EXLUIDAS  DAS SAÍDAS AS OCORRENCIAS DE DIFERIMENTOS NAS ENTRADAS E EXCLUIDAS DAS ENTRADAS EVENTUAIS OCCORENCIAS NAS SAÍDAS.</a:t>
            </a:r>
          </a:p>
        </p:txBody>
      </p:sp>
    </p:spTree>
    <p:extLst>
      <p:ext uri="{BB962C8B-B14F-4D97-AF65-F5344CB8AC3E}">
        <p14:creationId xmlns:p14="http://schemas.microsoft.com/office/powerpoint/2010/main" val="235597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285</Words>
  <Application>Microsoft Office PowerPoint</Application>
  <PresentationFormat>Apresentação na tela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Evandro A. Muller</dc:creator>
  <cp:lastModifiedBy>Evandro A. Muller</cp:lastModifiedBy>
  <cp:revision>51</cp:revision>
  <dcterms:created xsi:type="dcterms:W3CDTF">2019-02-14T15:50:47Z</dcterms:created>
  <dcterms:modified xsi:type="dcterms:W3CDTF">2019-02-22T12:46:11Z</dcterms:modified>
</cp:coreProperties>
</file>