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96" r:id="rId2"/>
    <p:sldId id="318" r:id="rId3"/>
    <p:sldId id="295" r:id="rId4"/>
    <p:sldId id="316" r:id="rId5"/>
    <p:sldId id="284" r:id="rId6"/>
    <p:sldId id="310" r:id="rId7"/>
    <p:sldId id="305" r:id="rId8"/>
    <p:sldId id="311" r:id="rId9"/>
    <p:sldId id="306" r:id="rId10"/>
    <p:sldId id="313" r:id="rId11"/>
    <p:sldId id="307" r:id="rId12"/>
    <p:sldId id="314" r:id="rId13"/>
    <p:sldId id="308" r:id="rId14"/>
    <p:sldId id="315" r:id="rId15"/>
    <p:sldId id="309" r:id="rId16"/>
    <p:sldId id="304" r:id="rId17"/>
    <p:sldId id="317" r:id="rId18"/>
    <p:sldId id="319" r:id="rId19"/>
  </p:sldIdLst>
  <p:sldSz cx="9144000" cy="6858000" type="screen4x3"/>
  <p:notesSz cx="67945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00" autoAdjust="0"/>
    <p:restoredTop sz="94676" autoAdjust="0"/>
  </p:normalViewPr>
  <p:slideViewPr>
    <p:cSldViewPr>
      <p:cViewPr>
        <p:scale>
          <a:sx n="77" d="100"/>
          <a:sy n="77" d="100"/>
        </p:scale>
        <p:origin x="-16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1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DA695-978F-47F7-A990-DF34A4E1CB1E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0CA7-1476-4A56-8B11-8906BD6A90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04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0CA7-1476-4A56-8B11-8906BD6A90E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02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39752" y="6381328"/>
            <a:ext cx="4392488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 dirty="0" smtClean="0">
                <a:latin typeface="Times New Roman"/>
                <a:ea typeface="Times New Roman"/>
              </a:rPr>
              <a:t>Elaborado em 17/07/2018 pela Assessoria de Assistência Social da GRANFPOLIS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2B2B-2122-4786-AC20-332FF94D60CF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0D6E-34A5-4A28-A9E3-CEA89938D5E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nferenciadca-sc@sst.s.cgov.b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46" y="1412776"/>
            <a:ext cx="870810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81545" y="6205954"/>
            <a:ext cx="8530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/>
                <a:ea typeface="Times New Roman"/>
              </a:rPr>
              <a:t>Elaborado em 17/07/2018 pela Assessoria de Assistência Social da GRANFPOLIS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6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47068"/>
              </p:ext>
            </p:extLst>
          </p:nvPr>
        </p:nvGraphicFramePr>
        <p:xfrm>
          <a:off x="179512" y="44624"/>
          <a:ext cx="8784976" cy="6522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9831"/>
                <a:gridCol w="7125145"/>
              </a:tblGrid>
              <a:tr h="646040">
                <a:tc gridSpan="2">
                  <a:txBody>
                    <a:bodyPr/>
                    <a:lstStyle/>
                    <a:p>
                      <a:pPr marL="44958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effectLst/>
                        </a:rPr>
                        <a:t>EIXO III: ORÇAMENTO E FINANCIAMENTO DAS POLÍTICAS PARA CRIANÇAS E ADOLESCENTES </a:t>
                      </a:r>
                      <a:r>
                        <a:rPr lang="pt-BR" sz="2400" dirty="0" smtClean="0">
                          <a:effectLst/>
                        </a:rPr>
                        <a:t> </a:t>
                      </a:r>
                      <a:endParaRPr lang="pt-BR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0020">
                <a:tc gridSpan="2">
                  <a:txBody>
                    <a:bodyPr/>
                    <a:lstStyle/>
                    <a:p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ideia é avançar no debate sobre as formas de ampliar os recursos destinados a crianças e adolescentes nas diversas áreas do governo, bem como aprimorar a gestão desse orçamento. Outro ponto é diversificar e ampliar as formas de financiamento dos Fundos dos Direitos da Criança e do Adolescente (nacional, estaduais, distrital e municipais), além de garantir uma gestão efetiva e a melhor aplicação dos valores arrecadados. </a:t>
                      </a:r>
                    </a:p>
                    <a:p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Perguntas geradoras</a:t>
                      </a:r>
                      <a:r>
                        <a:rPr lang="pt-BR" sz="19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O que fazer para ampliar o orçamento destinado a crianças e adolescentes nas diversas políticas públicas? (exceto fundos para a criança e o adolescente) </a:t>
                      </a:r>
                    </a:p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O que fazer para aprimorar a gestão do orçamento destinado a crianças e adolescentes? </a:t>
                      </a:r>
                    </a:p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O que fazer para diversificar e ampliar as formas de financiamento dos fundos para a criança e o adolescente? </a:t>
                      </a:r>
                    </a:p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O que fazer para garantir a gestão efetiva dos fundos para a criança e o adolescente, promovendo melhor aplicação dos recursos? </a:t>
                      </a:r>
                    </a:p>
                    <a:p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O que fazer para garantir que as especificidades locais, regionais, culturais e </a:t>
                      </a:r>
                      <a:r>
                        <a:rPr lang="pt-BR" sz="1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identitárias</a:t>
                      </a:r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dos diferentes segmentos sejam consideradas no orçamento e nos fundos para a criança e o adolescente? </a:t>
                      </a: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35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81713"/>
              </p:ext>
            </p:extLst>
          </p:nvPr>
        </p:nvGraphicFramePr>
        <p:xfrm>
          <a:off x="107504" y="116632"/>
          <a:ext cx="8928992" cy="64906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76"/>
                <a:gridCol w="7344816"/>
              </a:tblGrid>
              <a:tr h="1008112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effectLst/>
                        </a:rPr>
                        <a:t>EIXO </a:t>
                      </a:r>
                      <a:r>
                        <a:rPr lang="pt-BR" sz="2800" b="1" dirty="0">
                          <a:effectLst/>
                        </a:rPr>
                        <a:t>III: ORÇAMENTO E FINANCIAMENTO DAS POLÍTICAS PARA CRIANÇAS E </a:t>
                      </a:r>
                      <a:r>
                        <a:rPr lang="pt-BR" sz="2800" b="1" dirty="0" smtClean="0">
                          <a:effectLst/>
                        </a:rPr>
                        <a:t>ADOLESCENTES</a:t>
                      </a:r>
                      <a:r>
                        <a:rPr lang="pt-BR" sz="1000" b="1" dirty="0">
                          <a:effectLst/>
                        </a:rPr>
                        <a:t> </a:t>
                      </a:r>
                      <a:endParaRPr lang="pt-BR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51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DEFINIR 03 PROPOSTAS PARA A CONFERÊNCIA ESTADUAL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  <a:tr h="18275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  <a:tr h="18275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5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09131"/>
              </p:ext>
            </p:extLst>
          </p:nvPr>
        </p:nvGraphicFramePr>
        <p:xfrm>
          <a:off x="179512" y="44624"/>
          <a:ext cx="8784976" cy="624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9831"/>
                <a:gridCol w="7125145"/>
              </a:tblGrid>
              <a:tr h="646040">
                <a:tc gridSpan="2">
                  <a:txBody>
                    <a:bodyPr/>
                    <a:lstStyle/>
                    <a:p>
                      <a:pPr marL="44958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effectLst/>
                        </a:rPr>
                        <a:t>EIXO IV: PARTICIPAÇÃO, COMUNICAÇÃO SOCIAL </a:t>
                      </a:r>
                    </a:p>
                    <a:p>
                      <a:pPr marL="44958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effectLst/>
                        </a:rPr>
                        <a:t>E PROTAGONISMO DE CRIANÇAS E ADOLESCENTES</a:t>
                      </a: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0020">
                <a:tc gridSpan="2">
                  <a:txBody>
                    <a:bodyPr/>
                    <a:lstStyle/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Espera-se identificar as ações necessárias para garantir que crianças e adolescentes possam participar das discussões e deliberações de políticas públicas nas esferas municipais, estaduais, distrital e nacional. Esse debate abrange questões sobre o direito à participação e envolve temas como liberdade de expressão, utilização das novas tecnologias de informação e comunicação, além da garantia de que as especificidades culturais e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identitárias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dos diferentes segmentos sejam consideradas nos espaços participativos. </a:t>
                      </a:r>
                    </a:p>
                    <a:p>
                      <a:pPr algn="just"/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Perguntas geradoras</a:t>
                      </a:r>
                      <a:r>
                        <a:rPr lang="pt-BR" sz="19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O que fazer para garantir participação e protagonismo de crianças e adolescentes nos espaços de discussão e deliberação de políticas públicas, considerando as esferas municipais, estaduais, distrital e nacional?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O que fazer para garantir a liberdade de expressão de crianças e adolescentes, assegurando a proteção integral?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O que fazer para potencializar a utilização das novas tecnologias de informação e comunicação como estratégia de ampliação da participação de crianças e adolescentes?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O que fazer para garantir que as especificidades culturais e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identitárias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dos diferentes segmentos sejam consideradas nos diversos espaços? </a:t>
                      </a:r>
                    </a:p>
                    <a:p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86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0684"/>
              </p:ext>
            </p:extLst>
          </p:nvPr>
        </p:nvGraphicFramePr>
        <p:xfrm>
          <a:off x="179512" y="254523"/>
          <a:ext cx="8784976" cy="62708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76"/>
                <a:gridCol w="7200800"/>
              </a:tblGrid>
              <a:tr h="864096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EIXO </a:t>
                      </a:r>
                      <a:r>
                        <a:rPr lang="pt-BR" sz="2400" b="1" dirty="0">
                          <a:effectLst/>
                        </a:rPr>
                        <a:t>IV: PARTICIPAÇÃO, COMUNICAÇÃO SOCIAL E PROTAGONISMO DE CRIANÇAS E </a:t>
                      </a:r>
                      <a:r>
                        <a:rPr lang="pt-BR" sz="2400" b="1" dirty="0" smtClean="0">
                          <a:effectLst/>
                        </a:rPr>
                        <a:t>ADOLESCENTES</a:t>
                      </a:r>
                      <a:endParaRPr lang="pt-BR" sz="2400" b="1" dirty="0">
                        <a:effectLst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0224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DEFINIR 03 PROPOSTAS PARA A CONFERÊNCIA ESTADUAL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</a:endParaRPr>
                    </a:p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8022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8022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00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80812"/>
              </p:ext>
            </p:extLst>
          </p:nvPr>
        </p:nvGraphicFramePr>
        <p:xfrm>
          <a:off x="179512" y="44624"/>
          <a:ext cx="8784976" cy="6655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9831"/>
                <a:gridCol w="7125145"/>
              </a:tblGrid>
              <a:tr h="864096">
                <a:tc gridSpan="2">
                  <a:txBody>
                    <a:bodyPr/>
                    <a:lstStyle/>
                    <a:p>
                      <a:pPr marL="44958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effectLst/>
                        </a:rPr>
                        <a:t>EIXO V: ESPAÇOS DE GESTÃO E CONTROLE SOCIAL DAS POLÍTICAS PÚBLICAS DE CRIANÇA E ADOLESCENTES </a:t>
                      </a:r>
                      <a:r>
                        <a:rPr lang="pt-BR" sz="2400" dirty="0" smtClean="0">
                          <a:effectLst/>
                        </a:rPr>
                        <a:t> </a:t>
                      </a:r>
                      <a:endParaRPr lang="pt-BR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0020">
                <a:tc gridSpan="2">
                  <a:txBody>
                    <a:bodyPr/>
                    <a:lstStyle/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proposta desse eixo é aprofundar as discussões sobre o papel dos conselhos de direito (estaduais, distrital, municipais e nacional) na gestão da política e do orçamento destinado a crianças e adolescentes. Além disso, propõe-se uma análise sobre o impacto dos espaços de participação social (conselhos, conferências etc.) no fortalecimento da própria democracia, bem como a necessidade de incluir crianças e adolescentes nos processos de gestão e controle social das políticas públicas. </a:t>
                      </a:r>
                    </a:p>
                    <a:p>
                      <a:pPr algn="just"/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  <a:r>
                        <a:rPr lang="pt-BR" sz="1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Perguntas geradoras</a:t>
                      </a:r>
                      <a:r>
                        <a:rPr lang="pt-BR" sz="19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O que fazer para garantir a autonomia dos conselhos de direito?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O que fazer para garantir o respeito às deliberações dos conselhos de direito?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O que fazer para melhorar a relação/integração entre os conselhos nacional, estaduais e municipais dos direitos da criança e do adolescente.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O que fazer para fortalecer os Fóruns Nacional, Estaduais e Distrital dos Direitos da Criança e do Adolescente?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O que fazer para garantir o fortalecimento dos conselhos tutelares?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O que fazer para potencializar a incidência política e o controle social das redes, fóruns e organizações da sociedade civil defensoras dos direitos de crianças e adolescente? </a:t>
                      </a:r>
                    </a:p>
                    <a:p>
                      <a:pPr algn="just"/>
                      <a:endParaRPr lang="pt-BR" sz="1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86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46710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7128792"/>
              </a:tblGrid>
              <a:tr h="1129780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effectLst/>
                        </a:rPr>
                        <a:t>EIXO </a:t>
                      </a:r>
                      <a:r>
                        <a:rPr lang="pt-BR" sz="2800" b="1" dirty="0">
                          <a:effectLst/>
                        </a:rPr>
                        <a:t>V: ESPAÇOS DE GESTÃO E CONTROLE SOCIAL DAS POLÍTICAS PÚBLICAS DE CRIANÇA E </a:t>
                      </a:r>
                      <a:r>
                        <a:rPr lang="pt-BR" sz="2800" b="1" dirty="0" smtClean="0">
                          <a:effectLst/>
                        </a:rPr>
                        <a:t>ADOLESCENTES</a:t>
                      </a:r>
                      <a:endParaRPr lang="pt-BR" sz="2800" b="1" dirty="0">
                        <a:effectLst/>
                      </a:endParaRPr>
                    </a:p>
                  </a:txBody>
                  <a:tcPr marL="39017" marR="39017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0764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DEFINIR 03 PROPOSTAS PARA A CONFERÊNCIA ESTADUAL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  <a:tr h="18076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  <a:tr h="18076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17" marR="390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7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90056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ELEIÇÃO DELEGADOS</a:t>
            </a:r>
            <a:br>
              <a:rPr lang="pt-BR" sz="2800" b="1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- na Conferência Municipal sejam eleitos 4 (quatro) delegados municipais, prevendo outros 4 (quatro) suplentes, a saber:</a:t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r>
              <a:rPr lang="pt-BR" sz="2800" dirty="0"/>
              <a:t>- 1 conselheiro (a) de direito governamental;</a:t>
            </a:r>
            <a:br>
              <a:rPr lang="pt-BR" sz="2800" dirty="0"/>
            </a:br>
            <a:r>
              <a:rPr lang="pt-BR" sz="2800" dirty="0"/>
              <a:t>- 1 conselheiro (a) de direito não governamental;</a:t>
            </a:r>
            <a:br>
              <a:rPr lang="pt-BR" sz="2800" dirty="0"/>
            </a:br>
            <a:r>
              <a:rPr lang="pt-BR" sz="2800" dirty="0"/>
              <a:t>- 1 adolescente (observar o Anexo II do Documento Orientador do CONANDA); e</a:t>
            </a:r>
            <a:br>
              <a:rPr lang="pt-BR" sz="2800" dirty="0"/>
            </a:br>
            <a:r>
              <a:rPr lang="pt-BR" sz="2800" dirty="0"/>
              <a:t>- 1 representante de Conselheiros (as) Tutelares, Movimentos Sociais, Sistema de Justiça ou Rede de Atendimento.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12765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25367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RELATÓRIO FINAL</a:t>
            </a:r>
          </a:p>
          <a:p>
            <a:endParaRPr lang="pt-BR" sz="1600" dirty="0"/>
          </a:p>
          <a:p>
            <a:r>
              <a:rPr lang="pt-BR" sz="1600" dirty="0" smtClean="0"/>
              <a:t>O </a:t>
            </a:r>
            <a:r>
              <a:rPr lang="pt-BR" sz="1600" dirty="0"/>
              <a:t>relatório final da etapa municipal da XI Conferência deve ser enviado até 30 (trinta) dias após a Conferência Municipal, contendo: 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informações gerais quanto à realização da Conferência Municipal, com indicação de dados como o número de participantes, considerando as solicitadas representatividades, gênero, quantidade de crianças, adolescentes, e de cada um dos segmentos considerados representativos da diversidade brasileira (conforme o Anexo II do Documento Orientador do CONANDA); 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histórico das ações realizadas pela Comissão Organizadora Municipal, cronograma e metodologia, pequeno relato dos resultados alcançados, notícias veiculadas, fotos, matérias e demais registros produzidos;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cópia da Resolução que instituiu a Comissão Organizadora Municipal; 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as 15 (quinze) propostas municipais, sendo 3 (três) por eixo; 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a relação de delegados eleitos, e respectivos suplentes, por ordem de suplência e por segmento; 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identificação e justificativa da necessidade de acompanhantes, intérpretes/tradutores ou familiares, bem como em caso de adolescentes em cumprimento de medida socioeducativa;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informação da existência de Conferências Livres em seu município; e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- informação da existência de </a:t>
            </a:r>
            <a:r>
              <a:rPr lang="pt-BR" sz="1600" dirty="0" err="1"/>
              <a:t>Educomunicação</a:t>
            </a:r>
            <a:r>
              <a:rPr lang="pt-BR" sz="1600" dirty="0"/>
              <a:t> na Conferência.</a:t>
            </a:r>
            <a:endParaRPr lang="pt-B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96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2348880"/>
            <a:ext cx="8530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Times New Roman"/>
                <a:ea typeface="Times New Roman"/>
              </a:rPr>
              <a:t>Elaborado em 17/07/2018 pela Assessoria de Assistência Social da GRANFPOLIS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93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68514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CRONOGRAMA DAS CONFERÊNCIAS</a:t>
            </a:r>
          </a:p>
          <a:p>
            <a:endParaRPr lang="pt-BR" sz="2800" dirty="0"/>
          </a:p>
          <a:p>
            <a:r>
              <a:rPr lang="pt-BR" sz="2800" dirty="0" smtClean="0"/>
              <a:t>A </a:t>
            </a:r>
            <a:r>
              <a:rPr lang="pt-BR" sz="2800" dirty="0"/>
              <a:t>XI Conferência Nacional dos Direitos de Crianças e Adolescentes (CNDCA) será realizada no período de janeiro de 2018 a outubro de 2019 em quatro etapas:</a:t>
            </a:r>
          </a:p>
          <a:p>
            <a:r>
              <a:rPr lang="pt-BR" sz="2800" dirty="0"/>
              <a:t> 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pt-BR" sz="2800" dirty="0" smtClean="0"/>
              <a:t>Conferências </a:t>
            </a:r>
            <a:r>
              <a:rPr lang="pt-BR" sz="2800" dirty="0"/>
              <a:t>Livres: de janeiro a novembro de 2018;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pt-BR" sz="2800" dirty="0" smtClean="0"/>
              <a:t>Conferências </a:t>
            </a:r>
            <a:r>
              <a:rPr lang="pt-BR" sz="2800" dirty="0"/>
              <a:t>Municipais: de maio a novembro de 2018;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pt-BR" sz="2800" dirty="0" smtClean="0"/>
              <a:t>Conferência </a:t>
            </a:r>
            <a:r>
              <a:rPr lang="pt-BR" sz="2800" dirty="0"/>
              <a:t>Estadual: janeiro a julho de 2019</a:t>
            </a:r>
            <a:r>
              <a:rPr lang="pt-BR" sz="2800" dirty="0" smtClean="0"/>
              <a:t>;</a:t>
            </a:r>
            <a:endParaRPr lang="pt-BR" sz="2800" dirty="0"/>
          </a:p>
          <a:p>
            <a:pPr marL="457200" indent="-457200">
              <a:buFont typeface="Wingdings" pitchFamily="2" charset="2"/>
              <a:buChar char="q"/>
            </a:pPr>
            <a:r>
              <a:rPr lang="pt-BR" sz="2800" dirty="0" smtClean="0"/>
              <a:t>Conferência </a:t>
            </a:r>
            <a:r>
              <a:rPr lang="pt-BR" sz="2800" dirty="0"/>
              <a:t>Nacional: outubro de 2019.</a:t>
            </a:r>
          </a:p>
        </p:txBody>
      </p:sp>
    </p:spTree>
    <p:extLst>
      <p:ext uri="{BB962C8B-B14F-4D97-AF65-F5344CB8AC3E}">
        <p14:creationId xmlns:p14="http://schemas.microsoft.com/office/powerpoint/2010/main" val="8645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116632"/>
            <a:ext cx="806489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u="sng" dirty="0"/>
              <a:t>Tema central: </a:t>
            </a:r>
            <a:endParaRPr lang="pt-BR" sz="2800" b="1" u="sng" dirty="0" smtClean="0"/>
          </a:p>
          <a:p>
            <a:pPr algn="ctr"/>
            <a:r>
              <a:rPr lang="pt-BR" sz="2800" dirty="0" smtClean="0"/>
              <a:t>Proteção </a:t>
            </a:r>
            <a:r>
              <a:rPr lang="pt-BR" sz="2800" dirty="0"/>
              <a:t>Integral, Diversidade e Enfrentamento das </a:t>
            </a:r>
            <a:r>
              <a:rPr lang="pt-BR" sz="2800" dirty="0" smtClean="0"/>
              <a:t>Violências</a:t>
            </a:r>
            <a:endParaRPr lang="pt-BR" sz="2800" dirty="0"/>
          </a:p>
          <a:p>
            <a:pPr algn="ctr"/>
            <a:endParaRPr lang="pt-BR" dirty="0"/>
          </a:p>
          <a:p>
            <a:pPr algn="ctr"/>
            <a:r>
              <a:rPr lang="pt-BR" sz="2800" b="1" u="sng" dirty="0"/>
              <a:t>Eixos Temáticos: </a:t>
            </a:r>
          </a:p>
          <a:p>
            <a:pPr algn="ctr"/>
            <a:r>
              <a:rPr lang="pt-BR" sz="2400" b="1" dirty="0"/>
              <a:t>Eixo I:</a:t>
            </a:r>
            <a:r>
              <a:rPr lang="pt-BR" sz="2400" dirty="0"/>
              <a:t> Garantia dos Direitos e Políticas Públicas Integradas e de Inclusão Social; </a:t>
            </a:r>
            <a:endParaRPr lang="pt-BR" sz="2400" dirty="0" smtClean="0"/>
          </a:p>
          <a:p>
            <a:pPr algn="ctr"/>
            <a:endParaRPr lang="pt-BR" sz="1200" dirty="0"/>
          </a:p>
          <a:p>
            <a:pPr algn="ctr"/>
            <a:r>
              <a:rPr lang="pt-BR" sz="2400" b="1" dirty="0"/>
              <a:t>Eixo II:</a:t>
            </a:r>
            <a:r>
              <a:rPr lang="pt-BR" sz="2400" dirty="0"/>
              <a:t> Prevenção e Enfrentamento da Violência Contra Crianças e Adolescentes; </a:t>
            </a:r>
            <a:endParaRPr lang="pt-BR" sz="2400" dirty="0" smtClean="0"/>
          </a:p>
          <a:p>
            <a:pPr algn="ctr"/>
            <a:endParaRPr lang="pt-BR" sz="1200" dirty="0"/>
          </a:p>
          <a:p>
            <a:pPr algn="ctr"/>
            <a:r>
              <a:rPr lang="pt-BR" sz="2400" b="1" dirty="0"/>
              <a:t>Eixo III:</a:t>
            </a:r>
            <a:r>
              <a:rPr lang="pt-BR" sz="2400" dirty="0"/>
              <a:t> Orçamento e Financiamento das Políticas para Crianças e Adolescentes; </a:t>
            </a:r>
            <a:endParaRPr lang="pt-BR" sz="2400" dirty="0" smtClean="0"/>
          </a:p>
          <a:p>
            <a:pPr algn="ctr"/>
            <a:endParaRPr lang="pt-BR" sz="1200" dirty="0"/>
          </a:p>
          <a:p>
            <a:pPr algn="ctr"/>
            <a:r>
              <a:rPr lang="pt-BR" sz="2400" b="1" dirty="0"/>
              <a:t>Eixo IV:</a:t>
            </a:r>
            <a:r>
              <a:rPr lang="pt-BR" sz="2400" dirty="0"/>
              <a:t> Participação, Comunicação Social e Protagonismo de Crianças e Adolescentes; </a:t>
            </a:r>
            <a:endParaRPr lang="pt-BR" sz="2400" dirty="0" smtClean="0"/>
          </a:p>
          <a:p>
            <a:pPr algn="ctr"/>
            <a:endParaRPr lang="pt-BR" sz="1200" dirty="0"/>
          </a:p>
          <a:p>
            <a:pPr algn="ctr"/>
            <a:r>
              <a:rPr lang="pt-BR" sz="2400" b="1" dirty="0"/>
              <a:t>Eixo V:</a:t>
            </a:r>
            <a:r>
              <a:rPr lang="pt-BR" sz="2400" dirty="0"/>
              <a:t> Espaços de Gestão e Controle Social das Políticas Públicas de Criança e Adolescentes.</a:t>
            </a:r>
          </a:p>
        </p:txBody>
      </p:sp>
    </p:spTree>
    <p:extLst>
      <p:ext uri="{BB962C8B-B14F-4D97-AF65-F5344CB8AC3E}">
        <p14:creationId xmlns:p14="http://schemas.microsoft.com/office/powerpoint/2010/main" val="4560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0891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500" dirty="0" smtClean="0"/>
              <a:t>sejam </a:t>
            </a:r>
            <a:r>
              <a:rPr lang="pt-BR" sz="2500" dirty="0"/>
              <a:t>constituídas as Comissões Organizadoras Municipais com objetivo de organizar e realizar a Conferência Municipal em cada 1 (um) dos municípios catarinenses, enviando para o correio eletrônico do CEDCA-SC </a:t>
            </a:r>
            <a:r>
              <a:rPr lang="pt-BR" sz="2500" b="1" dirty="0"/>
              <a:t>(conferenciadca-sc@sst.sc.gov.br)</a:t>
            </a:r>
            <a:r>
              <a:rPr lang="pt-BR" sz="2500" dirty="0"/>
              <a:t> o documento constante no Anexo V para registro da Comissão</a:t>
            </a:r>
            <a:r>
              <a:rPr lang="pt-BR" sz="2500" dirty="0" smtClean="0"/>
              <a:t>;</a:t>
            </a:r>
          </a:p>
          <a:p>
            <a:pPr marL="285750" indent="-285750">
              <a:buFontTx/>
              <a:buChar char="-"/>
            </a:pPr>
            <a:endParaRPr lang="pt-BR" sz="2500" dirty="0"/>
          </a:p>
          <a:p>
            <a:pPr marL="285750" indent="-285750">
              <a:buFontTx/>
              <a:buChar char="-"/>
            </a:pPr>
            <a:r>
              <a:rPr lang="pt-BR" sz="2500" dirty="0" smtClean="0"/>
              <a:t>a </a:t>
            </a:r>
            <a:r>
              <a:rPr lang="pt-BR" sz="2500" dirty="0"/>
              <a:t>Conferência Municipal se consubstancie em espaço democrático de debate sobre as perguntas geradoras de cada um dos cinco eixos, com a finalidade de formular e selecionar 3 (três) propostas de cada eixo e enviar à Comissão Organizadora Estadual conjuntamente com o relatório final, através do e-mail: </a:t>
            </a:r>
            <a:r>
              <a:rPr lang="pt-BR" sz="2500" u="sng" dirty="0">
                <a:hlinkClick r:id="rId2"/>
              </a:rPr>
              <a:t>conferenciadca-sc@sst.s.cgov.br</a:t>
            </a:r>
            <a:r>
              <a:rPr lang="pt-BR" sz="2500" dirty="0"/>
              <a:t>; </a:t>
            </a:r>
          </a:p>
          <a:p>
            <a:pPr marL="285750" indent="-285750">
              <a:buFontTx/>
              <a:buChar char="-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5160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25232" y="44624"/>
            <a:ext cx="78621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Orientação para o trabalho dos grupos</a:t>
            </a:r>
          </a:p>
          <a:p>
            <a:r>
              <a:rPr lang="pt-BR" sz="2400" dirty="0"/>
              <a:t> </a:t>
            </a:r>
          </a:p>
          <a:p>
            <a:r>
              <a:rPr lang="pt-BR" sz="2400" dirty="0"/>
              <a:t>Serão constituídos </a:t>
            </a:r>
            <a:r>
              <a:rPr lang="pt-BR" sz="2400" b="1" dirty="0"/>
              <a:t>5 grupos de trabalho, conforme número </a:t>
            </a:r>
            <a:r>
              <a:rPr lang="pt-BR" sz="2400" dirty="0"/>
              <a:t>que receberam no credenciamento;</a:t>
            </a:r>
          </a:p>
          <a:p>
            <a:endParaRPr lang="pt-BR" sz="3200" dirty="0"/>
          </a:p>
          <a:p>
            <a:r>
              <a:rPr lang="pt-BR" sz="2400" b="1" dirty="0" smtClean="0"/>
              <a:t>Os grupos deverão 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1) Discutir as perguntas norteadoras;</a:t>
            </a:r>
            <a:endParaRPr lang="pt-BR" sz="2400" b="1" dirty="0"/>
          </a:p>
          <a:p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sz="2400" b="1" dirty="0" smtClean="0"/>
              <a:t>2) Propor </a:t>
            </a:r>
            <a:r>
              <a:rPr lang="pt-BR" sz="2400" dirty="0" smtClean="0"/>
              <a:t>03 propostas por eixo para serem encaminhadas à Conferência Estadual;</a:t>
            </a:r>
          </a:p>
          <a:p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Podem haver mais propostas nos grupos, porém devem priorizar apenas 3 por eixo para encaminhar à Conferência Estadual;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As propostas serão deliberadas pela plenária;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674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18666"/>
              </p:ext>
            </p:extLst>
          </p:nvPr>
        </p:nvGraphicFramePr>
        <p:xfrm>
          <a:off x="179512" y="188640"/>
          <a:ext cx="8784976" cy="65973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87495"/>
                <a:gridCol w="7097481"/>
              </a:tblGrid>
              <a:tr h="757717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EIXO </a:t>
                      </a:r>
                      <a:r>
                        <a:rPr lang="pt-BR" sz="2400" b="1" dirty="0">
                          <a:effectLst/>
                        </a:rPr>
                        <a:t>I: GARANTIA DOS DIREITOS E POLÍTICAS PÚBLICAS INTEGRADAS E DE INCLUSÃO </a:t>
                      </a:r>
                      <a:r>
                        <a:rPr lang="pt-BR" sz="2400" b="1" dirty="0" smtClean="0">
                          <a:effectLst/>
                        </a:rPr>
                        <a:t>SOCIAL</a:t>
                      </a: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27368">
                <a:tc gridSpan="2">
                  <a:txBody>
                    <a:bodyPr/>
                    <a:lstStyle/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proposta é estimular o diálogo sobre as estratégias necessárias para promover a articulação intersetorial, a transversalidade e a integração das políticas voltadas à garantia dos direitos de crianças e adolescentes. Além disso, proporciona a discussão sobre a garantia de políticas sociais, enfatizando a importância de um olhar do Estado para públicos específicos e de maior vulnerabilidade. </a:t>
                      </a: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Perguntas geradoras</a:t>
                      </a:r>
                      <a:r>
                        <a:rPr lang="pt-BR" sz="18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que fazer para garantir a articulação intersetorial entre as políticas públicas?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que fazer para garantir o respeito à diversidade na elaboração e implantação das políticas de educação, saúde e assistência social, entre outras?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que fazer para garantir a proteção integral de crianças e adolescentes de grupos em situação de vulnerabilidade social, considerando suas especificidades locais, regionais, culturais e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identitárias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6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44877"/>
              </p:ext>
            </p:extLst>
          </p:nvPr>
        </p:nvGraphicFramePr>
        <p:xfrm>
          <a:off x="251520" y="188640"/>
          <a:ext cx="8621978" cy="6386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6965794"/>
              </a:tblGrid>
              <a:tr h="864096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EIXO </a:t>
                      </a:r>
                      <a:r>
                        <a:rPr lang="pt-BR" sz="2400" b="1" dirty="0">
                          <a:effectLst/>
                        </a:rPr>
                        <a:t>I: GARANTIA DOS DIREITOS E POLÍTICAS PÚBLICAS INTEGRADAS E DE INCLUSÃO </a:t>
                      </a:r>
                      <a:r>
                        <a:rPr lang="pt-BR" sz="2400" b="1" dirty="0" smtClean="0">
                          <a:effectLst/>
                        </a:rPr>
                        <a:t>SOCIAL</a:t>
                      </a:r>
                      <a:endParaRPr lang="pt-BR" sz="2400" b="1" dirty="0">
                        <a:effectLst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7800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DEFINIR 03 PROPOSTAS PARA A CONFERÊNCIA ESTADUAL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9664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7780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32388"/>
              </p:ext>
            </p:extLst>
          </p:nvPr>
        </p:nvGraphicFramePr>
        <p:xfrm>
          <a:off x="179512" y="44624"/>
          <a:ext cx="8784976" cy="6766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9831"/>
                <a:gridCol w="7125145"/>
              </a:tblGrid>
              <a:tr h="646040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EIXO II: PREVENÇÃO E ENFRENTAMENTO DA VIOLÊNCIA CONTRA CRIANÇAS E ADOLESCENTES</a:t>
                      </a:r>
                      <a:r>
                        <a:rPr lang="pt-BR" sz="2400" dirty="0" smtClean="0">
                          <a:effectLst/>
                        </a:rPr>
                        <a:t> </a:t>
                      </a:r>
                      <a:endParaRPr lang="pt-BR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0020">
                <a:tc gridSpan="2">
                  <a:txBody>
                    <a:bodyPr/>
                    <a:lstStyle/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objetivo é debater a prevenção e o enfrentamento das diversas formas de violência, como letal, sexual, física e psicológica. Também pretende ampliar as discussões sobre enfrentamento do racismo, da misoginia, da xenofobia, da descriminalização contra população em situação de rua, da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LGBTFobia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da intolerância religiosa. Com esse eixo temático, espera-se ainda discutir a violência institucional, principalmente em escolas, unidades socioeducativas e instituições de acolhimento. </a:t>
                      </a: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Perguntas geradoras</a:t>
                      </a:r>
                      <a:r>
                        <a:rPr lang="pt-BR" sz="18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que fazer para formular políticas integradas com foco na prevenção de violência contra crianças e adolescentes?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O que fazer para implantar os mecanismos de escuta qualificada de crianças e adolescentes vítimas de violência?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O que fazer para assegurar o acesso à justiça e às garantias legais de crianças e adolescentes sem discriminação de qualquer natureza?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O que fazer para enfrentar o preconceito e situações de discriminação?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O que fazer para enfrentar a violência no ambiente escolar?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O que fazer para enfrentar a violência em instituições de acolhimento e no sistema de atendimento socioeducativo?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O que fazer para garantir o uso seguro das novas tecnologias da informação e comunicação social por crianças e adolescentes? 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O que fazer para reduzir os índices de homicídios na adolescência?</a:t>
                      </a:r>
                    </a:p>
                    <a:p>
                      <a:endParaRPr lang="pt-B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88307"/>
              </p:ext>
            </p:extLst>
          </p:nvPr>
        </p:nvGraphicFramePr>
        <p:xfrm>
          <a:off x="179512" y="214184"/>
          <a:ext cx="8784976" cy="6167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9739"/>
                <a:gridCol w="6995237"/>
              </a:tblGrid>
              <a:tr h="864096">
                <a:tc gridSpan="2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EIXO </a:t>
                      </a:r>
                      <a:r>
                        <a:rPr lang="pt-BR" sz="2400" b="1" dirty="0">
                          <a:effectLst/>
                        </a:rPr>
                        <a:t>II: PREVENÇÃO E ENFRENTAMENTO DA VIOLÊNCIA CONTRA CRIANÇAS E </a:t>
                      </a:r>
                      <a:r>
                        <a:rPr lang="pt-BR" sz="2400" b="1" dirty="0" smtClean="0">
                          <a:effectLst/>
                        </a:rPr>
                        <a:t>ADOLESCENTES</a:t>
                      </a: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6768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DEFINIR 03 PROPOSTAS PARA A CONFERÊNCIA ESTADUAL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 smtClean="0">
                        <a:effectLst/>
                      </a:endParaRPr>
                    </a:p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7676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7676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95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1351</Words>
  <Application>Microsoft Office PowerPoint</Application>
  <PresentationFormat>Apresentação na tela (4:3)</PresentationFormat>
  <Paragraphs>218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ELEIÇÃO DELEGADOS  - na Conferência Municipal sejam eleitos 4 (quatro) delegados municipais, prevendo outros 4 (quatro) suplentes, a saber:   - 1 conselheiro (a) de direito governamental; - 1 conselheiro (a) de direito não governamental; - 1 adolescente (observar o Anexo II do Documento Orientador do CONANDA); e - 1 representante de Conselheiros (as) Tutelares, Movimentos Sociais, Sistema de Justiça ou Rede de Atendimento. </vt:lpstr>
      <vt:lpstr>Apresentação do PowerPoint</vt:lpstr>
      <vt:lpstr>Apresentação do PowerPoint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GRANFPOLIS</cp:lastModifiedBy>
  <cp:revision>122</cp:revision>
  <cp:lastPrinted>2015-06-01T19:39:54Z</cp:lastPrinted>
  <dcterms:created xsi:type="dcterms:W3CDTF">2015-05-11T18:25:05Z</dcterms:created>
  <dcterms:modified xsi:type="dcterms:W3CDTF">2018-07-17T14:51:10Z</dcterms:modified>
</cp:coreProperties>
</file>